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0" r:id="rId2"/>
    <p:sldId id="256" r:id="rId3"/>
    <p:sldId id="288" r:id="rId4"/>
    <p:sldId id="319" r:id="rId5"/>
    <p:sldId id="318" r:id="rId6"/>
    <p:sldId id="320" r:id="rId7"/>
    <p:sldId id="321" r:id="rId8"/>
    <p:sldId id="322" r:id="rId9"/>
    <p:sldId id="323" r:id="rId10"/>
    <p:sldId id="324" r:id="rId11"/>
    <p:sldId id="325" r:id="rId12"/>
    <p:sldId id="347" r:id="rId13"/>
    <p:sldId id="352" r:id="rId14"/>
    <p:sldId id="326" r:id="rId15"/>
    <p:sldId id="327" r:id="rId16"/>
    <p:sldId id="328" r:id="rId17"/>
    <p:sldId id="331" r:id="rId18"/>
    <p:sldId id="332" r:id="rId19"/>
    <p:sldId id="329" r:id="rId20"/>
    <p:sldId id="348" r:id="rId21"/>
    <p:sldId id="333" r:id="rId22"/>
    <p:sldId id="334" r:id="rId23"/>
    <p:sldId id="349" r:id="rId24"/>
    <p:sldId id="335" r:id="rId25"/>
    <p:sldId id="336" r:id="rId26"/>
    <p:sldId id="316" r:id="rId27"/>
    <p:sldId id="401" r:id="rId28"/>
    <p:sldId id="305" r:id="rId29"/>
    <p:sldId id="306" r:id="rId30"/>
    <p:sldId id="350" r:id="rId31"/>
    <p:sldId id="33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FF5A70-1073-7C99-E9FE-E97DEF323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42A5E12B-B588-B37A-0CAA-B6802C4C4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06559207-0FE7-1D84-5C0A-27E894818A4F}"/>
              </a:ext>
            </a:extLst>
          </p:cNvPr>
          <p:cNvSpPr>
            <a:spLocks noGrp="1"/>
          </p:cNvSpPr>
          <p:nvPr>
            <p:ph type="dt" sz="half" idx="10"/>
          </p:nvPr>
        </p:nvSpPr>
        <p:spPr/>
        <p:txBody>
          <a:bodyPr/>
          <a:lstStyle/>
          <a:p>
            <a:fld id="{4E721A97-2D73-4EE2-9A4B-7370AFB68FEF}" type="datetimeFigureOut">
              <a:rPr lang="en-IN" smtClean="0"/>
              <a:pPr/>
              <a:t>18-04-2023</a:t>
            </a:fld>
            <a:endParaRPr lang="en-IN"/>
          </a:p>
        </p:txBody>
      </p:sp>
      <p:sp>
        <p:nvSpPr>
          <p:cNvPr id="5" name="Footer Placeholder 4">
            <a:extLst>
              <a:ext uri="{FF2B5EF4-FFF2-40B4-BE49-F238E27FC236}">
                <a16:creationId xmlns:a16="http://schemas.microsoft.com/office/drawing/2014/main" xmlns="" id="{A21A6716-6183-E72A-F0A9-8FC2007701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27540EA-9FDD-AA0B-0471-25F30E526C55}"/>
              </a:ext>
            </a:extLst>
          </p:cNvPr>
          <p:cNvSpPr>
            <a:spLocks noGrp="1"/>
          </p:cNvSpPr>
          <p:nvPr>
            <p:ph type="sldNum" sz="quarter" idx="12"/>
          </p:nvPr>
        </p:nvSpPr>
        <p:spPr/>
        <p:txBody>
          <a:body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347338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9DA07-39D3-8ACA-6A7C-E8504691532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0649843-1301-62B3-F634-589A361E29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A0FA302-6DA6-E4BD-E21F-8268EF4312BF}"/>
              </a:ext>
            </a:extLst>
          </p:cNvPr>
          <p:cNvSpPr>
            <a:spLocks noGrp="1"/>
          </p:cNvSpPr>
          <p:nvPr>
            <p:ph type="dt" sz="half" idx="10"/>
          </p:nvPr>
        </p:nvSpPr>
        <p:spPr/>
        <p:txBody>
          <a:bodyPr/>
          <a:lstStyle/>
          <a:p>
            <a:fld id="{4E721A97-2D73-4EE2-9A4B-7370AFB68FEF}" type="datetimeFigureOut">
              <a:rPr lang="en-IN" smtClean="0"/>
              <a:pPr/>
              <a:t>18-04-2023</a:t>
            </a:fld>
            <a:endParaRPr lang="en-IN"/>
          </a:p>
        </p:txBody>
      </p:sp>
      <p:sp>
        <p:nvSpPr>
          <p:cNvPr id="5" name="Footer Placeholder 4">
            <a:extLst>
              <a:ext uri="{FF2B5EF4-FFF2-40B4-BE49-F238E27FC236}">
                <a16:creationId xmlns:a16="http://schemas.microsoft.com/office/drawing/2014/main" xmlns="" id="{2F12AEC2-598D-F5DC-835B-108CB920AF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3B45548-9E3C-75B4-84C2-72C165FCE71F}"/>
              </a:ext>
            </a:extLst>
          </p:cNvPr>
          <p:cNvSpPr>
            <a:spLocks noGrp="1"/>
          </p:cNvSpPr>
          <p:nvPr>
            <p:ph type="sldNum" sz="quarter" idx="12"/>
          </p:nvPr>
        </p:nvSpPr>
        <p:spPr/>
        <p:txBody>
          <a:body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400021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3915787-B2F7-B967-386B-B1519E1FC2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249AC55-3AC3-4538-BAAA-7682ADEF2C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CFD9BE3-6BD9-7369-9FB2-624210ADF503}"/>
              </a:ext>
            </a:extLst>
          </p:cNvPr>
          <p:cNvSpPr>
            <a:spLocks noGrp="1"/>
          </p:cNvSpPr>
          <p:nvPr>
            <p:ph type="dt" sz="half" idx="10"/>
          </p:nvPr>
        </p:nvSpPr>
        <p:spPr/>
        <p:txBody>
          <a:bodyPr/>
          <a:lstStyle/>
          <a:p>
            <a:fld id="{4E721A97-2D73-4EE2-9A4B-7370AFB68FEF}" type="datetimeFigureOut">
              <a:rPr lang="en-IN" smtClean="0"/>
              <a:pPr/>
              <a:t>18-04-2023</a:t>
            </a:fld>
            <a:endParaRPr lang="en-IN"/>
          </a:p>
        </p:txBody>
      </p:sp>
      <p:sp>
        <p:nvSpPr>
          <p:cNvPr id="5" name="Footer Placeholder 4">
            <a:extLst>
              <a:ext uri="{FF2B5EF4-FFF2-40B4-BE49-F238E27FC236}">
                <a16:creationId xmlns:a16="http://schemas.microsoft.com/office/drawing/2014/main" xmlns="" id="{00647827-7E07-E235-19E5-ADB9265D08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BC16EC2-5C50-3949-EF4A-8ED2B0A9DF53}"/>
              </a:ext>
            </a:extLst>
          </p:cNvPr>
          <p:cNvSpPr>
            <a:spLocks noGrp="1"/>
          </p:cNvSpPr>
          <p:nvPr>
            <p:ph type="sldNum" sz="quarter" idx="12"/>
          </p:nvPr>
        </p:nvSpPr>
        <p:spPr/>
        <p:txBody>
          <a:body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266597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00162F-DA8E-E3E1-CF3C-C9952A61F4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C6D8928-9328-A47C-1C93-C3A49F4203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6014E47-FB16-A338-90BE-23F3119B3A98}"/>
              </a:ext>
            </a:extLst>
          </p:cNvPr>
          <p:cNvSpPr>
            <a:spLocks noGrp="1"/>
          </p:cNvSpPr>
          <p:nvPr>
            <p:ph type="dt" sz="half" idx="10"/>
          </p:nvPr>
        </p:nvSpPr>
        <p:spPr/>
        <p:txBody>
          <a:bodyPr/>
          <a:lstStyle/>
          <a:p>
            <a:fld id="{4E721A97-2D73-4EE2-9A4B-7370AFB68FEF}" type="datetimeFigureOut">
              <a:rPr lang="en-IN" smtClean="0"/>
              <a:pPr/>
              <a:t>18-04-2023</a:t>
            </a:fld>
            <a:endParaRPr lang="en-IN"/>
          </a:p>
        </p:txBody>
      </p:sp>
      <p:sp>
        <p:nvSpPr>
          <p:cNvPr id="5" name="Footer Placeholder 4">
            <a:extLst>
              <a:ext uri="{FF2B5EF4-FFF2-40B4-BE49-F238E27FC236}">
                <a16:creationId xmlns:a16="http://schemas.microsoft.com/office/drawing/2014/main" xmlns="" id="{A48AF38F-7DEF-BB04-7CDF-4259BC7FE9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5B66CDB-B6A0-BF49-8950-DC4CDAF5E968}"/>
              </a:ext>
            </a:extLst>
          </p:cNvPr>
          <p:cNvSpPr>
            <a:spLocks noGrp="1"/>
          </p:cNvSpPr>
          <p:nvPr>
            <p:ph type="sldNum" sz="quarter" idx="12"/>
          </p:nvPr>
        </p:nvSpPr>
        <p:spPr/>
        <p:txBody>
          <a:body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2133119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7D414-9F98-BD84-D0D9-0BE10296F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3A84C70-8358-B0DD-88C9-E314CE33A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1206CED-3202-2477-446E-E894F8A6810F}"/>
              </a:ext>
            </a:extLst>
          </p:cNvPr>
          <p:cNvSpPr>
            <a:spLocks noGrp="1"/>
          </p:cNvSpPr>
          <p:nvPr>
            <p:ph type="dt" sz="half" idx="10"/>
          </p:nvPr>
        </p:nvSpPr>
        <p:spPr/>
        <p:txBody>
          <a:bodyPr/>
          <a:lstStyle/>
          <a:p>
            <a:fld id="{4E721A97-2D73-4EE2-9A4B-7370AFB68FEF}" type="datetimeFigureOut">
              <a:rPr lang="en-IN" smtClean="0"/>
              <a:pPr/>
              <a:t>18-04-2023</a:t>
            </a:fld>
            <a:endParaRPr lang="en-IN"/>
          </a:p>
        </p:txBody>
      </p:sp>
      <p:sp>
        <p:nvSpPr>
          <p:cNvPr id="5" name="Footer Placeholder 4">
            <a:extLst>
              <a:ext uri="{FF2B5EF4-FFF2-40B4-BE49-F238E27FC236}">
                <a16:creationId xmlns:a16="http://schemas.microsoft.com/office/drawing/2014/main" xmlns="" id="{A1CF6C0C-44E7-7E4A-8FFA-DB577EB8F87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9D6DAFE-5289-772F-525F-7824A8083331}"/>
              </a:ext>
            </a:extLst>
          </p:cNvPr>
          <p:cNvSpPr>
            <a:spLocks noGrp="1"/>
          </p:cNvSpPr>
          <p:nvPr>
            <p:ph type="sldNum" sz="quarter" idx="12"/>
          </p:nvPr>
        </p:nvSpPr>
        <p:spPr/>
        <p:txBody>
          <a:body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296099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D586A-F7A1-D086-9344-EE364074AA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8434247-19FD-E714-CFAC-DE7788A693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81BDDAC2-0359-EE11-940E-858719A247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9FB6A94B-34EC-4091-1E56-2427DA6C283A}"/>
              </a:ext>
            </a:extLst>
          </p:cNvPr>
          <p:cNvSpPr>
            <a:spLocks noGrp="1"/>
          </p:cNvSpPr>
          <p:nvPr>
            <p:ph type="dt" sz="half" idx="10"/>
          </p:nvPr>
        </p:nvSpPr>
        <p:spPr/>
        <p:txBody>
          <a:bodyPr/>
          <a:lstStyle/>
          <a:p>
            <a:fld id="{4E721A97-2D73-4EE2-9A4B-7370AFB68FEF}" type="datetimeFigureOut">
              <a:rPr lang="en-IN" smtClean="0"/>
              <a:pPr/>
              <a:t>18-04-2023</a:t>
            </a:fld>
            <a:endParaRPr lang="en-IN"/>
          </a:p>
        </p:txBody>
      </p:sp>
      <p:sp>
        <p:nvSpPr>
          <p:cNvPr id="6" name="Footer Placeholder 5">
            <a:extLst>
              <a:ext uri="{FF2B5EF4-FFF2-40B4-BE49-F238E27FC236}">
                <a16:creationId xmlns:a16="http://schemas.microsoft.com/office/drawing/2014/main" xmlns="" id="{A4382133-CF64-0382-38E8-F70BDE03C55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0682B78-3498-F068-DC5D-ABE8659B1ABB}"/>
              </a:ext>
            </a:extLst>
          </p:cNvPr>
          <p:cNvSpPr>
            <a:spLocks noGrp="1"/>
          </p:cNvSpPr>
          <p:nvPr>
            <p:ph type="sldNum" sz="quarter" idx="12"/>
          </p:nvPr>
        </p:nvSpPr>
        <p:spPr/>
        <p:txBody>
          <a:body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53966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5D1F7-748C-E340-DAC4-0DAAF1D3DCD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67D69BC8-42FC-CFE3-2F7A-B315FAE90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512F273-1E59-1937-6B71-32647B83D6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45185851-128C-8904-5A12-BC97BF73D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7F6008B-52EF-B9AC-2612-290EA8F25B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62F5424B-D145-4AB0-DDF3-7DFAEE9B2D6A}"/>
              </a:ext>
            </a:extLst>
          </p:cNvPr>
          <p:cNvSpPr>
            <a:spLocks noGrp="1"/>
          </p:cNvSpPr>
          <p:nvPr>
            <p:ph type="dt" sz="half" idx="10"/>
          </p:nvPr>
        </p:nvSpPr>
        <p:spPr/>
        <p:txBody>
          <a:bodyPr/>
          <a:lstStyle/>
          <a:p>
            <a:fld id="{4E721A97-2D73-4EE2-9A4B-7370AFB68FEF}" type="datetimeFigureOut">
              <a:rPr lang="en-IN" smtClean="0"/>
              <a:pPr/>
              <a:t>18-04-2023</a:t>
            </a:fld>
            <a:endParaRPr lang="en-IN"/>
          </a:p>
        </p:txBody>
      </p:sp>
      <p:sp>
        <p:nvSpPr>
          <p:cNvPr id="8" name="Footer Placeholder 7">
            <a:extLst>
              <a:ext uri="{FF2B5EF4-FFF2-40B4-BE49-F238E27FC236}">
                <a16:creationId xmlns:a16="http://schemas.microsoft.com/office/drawing/2014/main" xmlns="" id="{9384D015-BA94-E9EF-BE6B-5AE5F8AAB1B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A5DFB136-83B8-F13C-1357-59634071A9E7}"/>
              </a:ext>
            </a:extLst>
          </p:cNvPr>
          <p:cNvSpPr>
            <a:spLocks noGrp="1"/>
          </p:cNvSpPr>
          <p:nvPr>
            <p:ph type="sldNum" sz="quarter" idx="12"/>
          </p:nvPr>
        </p:nvSpPr>
        <p:spPr/>
        <p:txBody>
          <a:body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208396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0481B-95E4-A653-5FF7-00C7D8A1A11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3E5EB1C-1AB3-C8A2-504F-B6ABD499CA78}"/>
              </a:ext>
            </a:extLst>
          </p:cNvPr>
          <p:cNvSpPr>
            <a:spLocks noGrp="1"/>
          </p:cNvSpPr>
          <p:nvPr>
            <p:ph type="dt" sz="half" idx="10"/>
          </p:nvPr>
        </p:nvSpPr>
        <p:spPr/>
        <p:txBody>
          <a:bodyPr/>
          <a:lstStyle/>
          <a:p>
            <a:fld id="{4E721A97-2D73-4EE2-9A4B-7370AFB68FEF}" type="datetimeFigureOut">
              <a:rPr lang="en-IN" smtClean="0"/>
              <a:pPr/>
              <a:t>18-04-2023</a:t>
            </a:fld>
            <a:endParaRPr lang="en-IN"/>
          </a:p>
        </p:txBody>
      </p:sp>
      <p:sp>
        <p:nvSpPr>
          <p:cNvPr id="4" name="Footer Placeholder 3">
            <a:extLst>
              <a:ext uri="{FF2B5EF4-FFF2-40B4-BE49-F238E27FC236}">
                <a16:creationId xmlns:a16="http://schemas.microsoft.com/office/drawing/2014/main" xmlns="" id="{7ADA0D6A-01E0-79A1-A2DC-6CC94CA3487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37CB72EB-4727-DD9A-CFF4-64A4949B3668}"/>
              </a:ext>
            </a:extLst>
          </p:cNvPr>
          <p:cNvSpPr>
            <a:spLocks noGrp="1"/>
          </p:cNvSpPr>
          <p:nvPr>
            <p:ph type="sldNum" sz="quarter" idx="12"/>
          </p:nvPr>
        </p:nvSpPr>
        <p:spPr/>
        <p:txBody>
          <a:body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263214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15739ED-817F-F8FC-ADD8-594B78BBEC44}"/>
              </a:ext>
            </a:extLst>
          </p:cNvPr>
          <p:cNvSpPr>
            <a:spLocks noGrp="1"/>
          </p:cNvSpPr>
          <p:nvPr>
            <p:ph type="dt" sz="half" idx="10"/>
          </p:nvPr>
        </p:nvSpPr>
        <p:spPr/>
        <p:txBody>
          <a:bodyPr/>
          <a:lstStyle/>
          <a:p>
            <a:fld id="{4E721A97-2D73-4EE2-9A4B-7370AFB68FEF}" type="datetimeFigureOut">
              <a:rPr lang="en-IN" smtClean="0"/>
              <a:pPr/>
              <a:t>18-04-2023</a:t>
            </a:fld>
            <a:endParaRPr lang="en-IN"/>
          </a:p>
        </p:txBody>
      </p:sp>
      <p:sp>
        <p:nvSpPr>
          <p:cNvPr id="3" name="Footer Placeholder 2">
            <a:extLst>
              <a:ext uri="{FF2B5EF4-FFF2-40B4-BE49-F238E27FC236}">
                <a16:creationId xmlns:a16="http://schemas.microsoft.com/office/drawing/2014/main" xmlns="" id="{215E29F9-9F1C-B94D-1A95-5A9F151BDC1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8EE7DAA4-A1AC-E640-D8C4-173F9FEAC2DD}"/>
              </a:ext>
            </a:extLst>
          </p:cNvPr>
          <p:cNvSpPr>
            <a:spLocks noGrp="1"/>
          </p:cNvSpPr>
          <p:nvPr>
            <p:ph type="sldNum" sz="quarter" idx="12"/>
          </p:nvPr>
        </p:nvSpPr>
        <p:spPr/>
        <p:txBody>
          <a:body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92873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29D77-97A6-68C6-010A-8F3F23A88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C59192E-B1FE-1857-1F51-8540DA512B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6DA020CD-F427-DCE7-4E31-9242FE8A7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14E1531-74EF-3C2D-7820-CF583DD59551}"/>
              </a:ext>
            </a:extLst>
          </p:cNvPr>
          <p:cNvSpPr>
            <a:spLocks noGrp="1"/>
          </p:cNvSpPr>
          <p:nvPr>
            <p:ph type="dt" sz="half" idx="10"/>
          </p:nvPr>
        </p:nvSpPr>
        <p:spPr/>
        <p:txBody>
          <a:bodyPr/>
          <a:lstStyle/>
          <a:p>
            <a:fld id="{4E721A97-2D73-4EE2-9A4B-7370AFB68FEF}" type="datetimeFigureOut">
              <a:rPr lang="en-IN" smtClean="0"/>
              <a:pPr/>
              <a:t>18-04-2023</a:t>
            </a:fld>
            <a:endParaRPr lang="en-IN"/>
          </a:p>
        </p:txBody>
      </p:sp>
      <p:sp>
        <p:nvSpPr>
          <p:cNvPr id="6" name="Footer Placeholder 5">
            <a:extLst>
              <a:ext uri="{FF2B5EF4-FFF2-40B4-BE49-F238E27FC236}">
                <a16:creationId xmlns:a16="http://schemas.microsoft.com/office/drawing/2014/main" xmlns="" id="{5F3B6362-D469-599E-B2EE-B240E8F2763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5705255-57E9-D3B0-A6AA-B5C0161D37AE}"/>
              </a:ext>
            </a:extLst>
          </p:cNvPr>
          <p:cNvSpPr>
            <a:spLocks noGrp="1"/>
          </p:cNvSpPr>
          <p:nvPr>
            <p:ph type="sldNum" sz="quarter" idx="12"/>
          </p:nvPr>
        </p:nvSpPr>
        <p:spPr/>
        <p:txBody>
          <a:body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171588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70501-14F3-F5CF-F0A9-81C6A1FA6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7C97BD8B-3A56-13A0-B659-9FD16539F1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7C47E638-B844-EF42-C400-9986F094A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FA848-B53A-6AA4-80D6-96E8E1A99804}"/>
              </a:ext>
            </a:extLst>
          </p:cNvPr>
          <p:cNvSpPr>
            <a:spLocks noGrp="1"/>
          </p:cNvSpPr>
          <p:nvPr>
            <p:ph type="dt" sz="half" idx="10"/>
          </p:nvPr>
        </p:nvSpPr>
        <p:spPr/>
        <p:txBody>
          <a:bodyPr/>
          <a:lstStyle/>
          <a:p>
            <a:fld id="{4E721A97-2D73-4EE2-9A4B-7370AFB68FEF}" type="datetimeFigureOut">
              <a:rPr lang="en-IN" smtClean="0"/>
              <a:pPr/>
              <a:t>18-04-2023</a:t>
            </a:fld>
            <a:endParaRPr lang="en-IN"/>
          </a:p>
        </p:txBody>
      </p:sp>
      <p:sp>
        <p:nvSpPr>
          <p:cNvPr id="6" name="Footer Placeholder 5">
            <a:extLst>
              <a:ext uri="{FF2B5EF4-FFF2-40B4-BE49-F238E27FC236}">
                <a16:creationId xmlns:a16="http://schemas.microsoft.com/office/drawing/2014/main" xmlns="" id="{36F19F58-8B39-19F6-854C-2903CD56A71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56F73D3-3383-18D7-57D5-ACFFCF409E6C}"/>
              </a:ext>
            </a:extLst>
          </p:cNvPr>
          <p:cNvSpPr>
            <a:spLocks noGrp="1"/>
          </p:cNvSpPr>
          <p:nvPr>
            <p:ph type="sldNum" sz="quarter" idx="12"/>
          </p:nvPr>
        </p:nvSpPr>
        <p:spPr/>
        <p:txBody>
          <a:body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216109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0B9FBF-FEFE-8DC8-4A0D-B153DDCEB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6BC9115D-6633-4CA8-E9A0-88A794B3E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4DAA15D-5CD2-01B5-4FED-A53FCE3E4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21A97-2D73-4EE2-9A4B-7370AFB68FEF}" type="datetimeFigureOut">
              <a:rPr lang="en-IN" smtClean="0"/>
              <a:pPr/>
              <a:t>18-04-2023</a:t>
            </a:fld>
            <a:endParaRPr lang="en-IN"/>
          </a:p>
        </p:txBody>
      </p:sp>
      <p:sp>
        <p:nvSpPr>
          <p:cNvPr id="5" name="Footer Placeholder 4">
            <a:extLst>
              <a:ext uri="{FF2B5EF4-FFF2-40B4-BE49-F238E27FC236}">
                <a16:creationId xmlns:a16="http://schemas.microsoft.com/office/drawing/2014/main" xmlns="" id="{35794509-0D30-2582-5DEB-FCB6FCD574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623CDF93-0D50-CC30-BA03-2E5E2DBA9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E7F05-69D1-474B-98AD-05A2A79CC824}" type="slidenum">
              <a:rPr lang="en-IN" smtClean="0"/>
              <a:pPr/>
              <a:t>‹#›</a:t>
            </a:fld>
            <a:endParaRPr lang="en-IN"/>
          </a:p>
        </p:txBody>
      </p:sp>
    </p:spTree>
    <p:extLst>
      <p:ext uri="{BB962C8B-B14F-4D97-AF65-F5344CB8AC3E}">
        <p14:creationId xmlns:p14="http://schemas.microsoft.com/office/powerpoint/2010/main" xmlns="" val="607493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9E971219-5215-69F1-F2E2-639E5EC63215}"/>
              </a:ext>
            </a:extLst>
          </p:cNvPr>
          <p:cNvSpPr>
            <a:spLocks noGrp="1"/>
          </p:cNvSpPr>
          <p:nvPr>
            <p:ph type="subTitle" idx="1"/>
          </p:nvPr>
        </p:nvSpPr>
        <p:spPr>
          <a:xfrm>
            <a:off x="2057400" y="2819400"/>
            <a:ext cx="8153400" cy="3429000"/>
          </a:xfrm>
        </p:spPr>
        <p:txBody>
          <a:bodyPr/>
          <a:lstStyle/>
          <a:p>
            <a:pPr>
              <a:defRPr/>
            </a:pPr>
            <a:endParaRPr lang="en-US" sz="2800" dirty="0"/>
          </a:p>
          <a:p>
            <a:pPr>
              <a:defRPr/>
            </a:pPr>
            <a:r>
              <a:rPr lang="en-US" sz="3600" b="1" dirty="0"/>
              <a:t>SMEAR LAYER</a:t>
            </a:r>
          </a:p>
          <a:p>
            <a:pPr>
              <a:defRPr/>
            </a:pPr>
            <a:r>
              <a:rPr lang="en-US" sz="2800" dirty="0"/>
              <a:t>DEPARTMENT OF CONSERVATIVE DENTISTRY AND ENDODONTICS</a:t>
            </a:r>
            <a:endParaRPr lang="en-IN" sz="2800" dirty="0"/>
          </a:p>
        </p:txBody>
      </p:sp>
      <p:sp>
        <p:nvSpPr>
          <p:cNvPr id="13315" name="Title 2">
            <a:extLst>
              <a:ext uri="{FF2B5EF4-FFF2-40B4-BE49-F238E27FC236}">
                <a16:creationId xmlns:a16="http://schemas.microsoft.com/office/drawing/2014/main" xmlns="" id="{CA47A772-FD84-053C-C14D-12167357A30C}"/>
              </a:ext>
            </a:extLst>
          </p:cNvPr>
          <p:cNvSpPr>
            <a:spLocks noGrp="1"/>
          </p:cNvSpPr>
          <p:nvPr>
            <p:ph type="ctrTitle"/>
          </p:nvPr>
        </p:nvSpPr>
        <p:spPr>
          <a:xfrm>
            <a:off x="4724400" y="381001"/>
            <a:ext cx="5257800" cy="2543175"/>
          </a:xfrm>
        </p:spPr>
        <p:txBody>
          <a:bodyPr/>
          <a:lstStyle/>
          <a:p>
            <a:pPr>
              <a:defRPr/>
            </a:pPr>
            <a:r>
              <a:rPr lang="en-US" altLang="en-US" sz="3600" b="1" dirty="0"/>
              <a:t>RUNGTA COLLEGE OF DENTAL SCIENCES AND RESEARCH</a:t>
            </a:r>
            <a:endParaRPr lang="en-IN" altLang="en-US" sz="3600" b="1" dirty="0"/>
          </a:p>
        </p:txBody>
      </p:sp>
      <p:pic>
        <p:nvPicPr>
          <p:cNvPr id="4100" name="Picture 3">
            <a:extLst>
              <a:ext uri="{FF2B5EF4-FFF2-40B4-BE49-F238E27FC236}">
                <a16:creationId xmlns:a16="http://schemas.microsoft.com/office/drawing/2014/main" xmlns="" id="{F1AEE6DF-2D5A-AB4F-6ABC-9F00C0EAD2C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0226" y="152400"/>
            <a:ext cx="2162175"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xmlns="" id="{CABD935A-30FD-F619-5CE7-ECA225C1B85C}"/>
              </a:ext>
            </a:extLst>
          </p:cNvPr>
          <p:cNvSpPr>
            <a:spLocks noGrp="1"/>
          </p:cNvSpPr>
          <p:nvPr>
            <p:ph idx="1"/>
          </p:nvPr>
        </p:nvSpPr>
        <p:spPr/>
        <p:txBody>
          <a:bodyPr/>
          <a:lstStyle/>
          <a:p>
            <a:pPr algn="just">
              <a:lnSpc>
                <a:spcPct val="200000"/>
              </a:lnSpc>
            </a:pPr>
            <a:r>
              <a:rPr lang="en-US" altLang="en-US" sz="2000" b="1">
                <a:solidFill>
                  <a:srgbClr val="090306"/>
                </a:solidFill>
              </a:rPr>
              <a:t>Pashley et al (1985) </a:t>
            </a:r>
            <a:r>
              <a:rPr lang="en-US" altLang="en-US" sz="2000" b="1"/>
              <a:t>suggested that if the canals were inadequately disinfected or if bacterial contamination occurred after canal preparation. The presence of smear layer might stop bacterial invasion of the dentinal tubules. Bacteria remaining after canal preparation are sealed into the tubules by the smear layer.</a:t>
            </a:r>
          </a:p>
          <a:p>
            <a:pPr algn="just">
              <a:lnSpc>
                <a:spcPct val="200000"/>
              </a:lnSpc>
              <a:buFontTx/>
              <a:buNone/>
            </a:pPr>
            <a:r>
              <a:rPr lang="en-US" altLang="en-US" sz="2000" b="1"/>
              <a:t>                                                                        </a:t>
            </a:r>
            <a:r>
              <a:rPr lang="en-US" altLang="en-US" sz="1800" b="1">
                <a:solidFill>
                  <a:srgbClr val="BC5885"/>
                </a:solidFill>
                <a:latin typeface="Papyrus" panose="03070502060502030205" pitchFamily="66" charset="0"/>
              </a:rPr>
              <a:t>-Violich &amp; Chandler</a:t>
            </a:r>
            <a:endParaRPr lang="en-US" altLang="en-US" sz="2000" b="1">
              <a:solidFill>
                <a:srgbClr val="BC5885"/>
              </a:solidFill>
              <a:latin typeface="Papyrus" panose="03070502060502030205" pitchFamily="66" charset="0"/>
            </a:endParaRPr>
          </a:p>
        </p:txBody>
      </p:sp>
      <p:pic>
        <p:nvPicPr>
          <p:cNvPr id="67587" name="Picture 4" descr="C:\Users\singh\Desktop\my folder 1\my seminars\3rd year seminars\smear layer\0507_Ruddle_Figure9b.jpg">
            <a:extLst>
              <a:ext uri="{FF2B5EF4-FFF2-40B4-BE49-F238E27FC236}">
                <a16:creationId xmlns:a16="http://schemas.microsoft.com/office/drawing/2014/main" xmlns="" id="{100208CD-5E5F-198A-AA43-B6C8A7DE8D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28601"/>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xmlns="" id="{921A84EB-6CA7-918D-659B-0C841485BD90}"/>
              </a:ext>
            </a:extLst>
          </p:cNvPr>
          <p:cNvSpPr>
            <a:spLocks noGrp="1"/>
          </p:cNvSpPr>
          <p:nvPr>
            <p:ph type="title"/>
          </p:nvPr>
        </p:nvSpPr>
        <p:spPr/>
        <p:txBody>
          <a:bodyPr/>
          <a:lstStyle/>
          <a:p>
            <a:pPr algn="ctr">
              <a:lnSpc>
                <a:spcPct val="150000"/>
              </a:lnSpc>
            </a:pPr>
            <a:r>
              <a:rPr lang="en-US" altLang="en-US" sz="3200" b="1">
                <a:solidFill>
                  <a:srgbClr val="A2412E"/>
                </a:solidFill>
                <a:latin typeface="Algerian" panose="04020705040A02060702" pitchFamily="82" charset="0"/>
              </a:rPr>
              <a:t>Methods of removal</a:t>
            </a:r>
          </a:p>
        </p:txBody>
      </p:sp>
      <p:sp>
        <p:nvSpPr>
          <p:cNvPr id="68611" name="Content Placeholder 2">
            <a:extLst>
              <a:ext uri="{FF2B5EF4-FFF2-40B4-BE49-F238E27FC236}">
                <a16:creationId xmlns:a16="http://schemas.microsoft.com/office/drawing/2014/main" xmlns="" id="{165C9536-0748-E064-CE89-46A6C8B758E2}"/>
              </a:ext>
            </a:extLst>
          </p:cNvPr>
          <p:cNvSpPr>
            <a:spLocks noGrp="1"/>
          </p:cNvSpPr>
          <p:nvPr>
            <p:ph idx="1"/>
          </p:nvPr>
        </p:nvSpPr>
        <p:spPr>
          <a:xfrm>
            <a:off x="1981200" y="1600200"/>
            <a:ext cx="7772400" cy="4419600"/>
          </a:xfrm>
        </p:spPr>
        <p:txBody>
          <a:bodyPr/>
          <a:lstStyle/>
          <a:p>
            <a:pPr algn="just">
              <a:lnSpc>
                <a:spcPct val="200000"/>
              </a:lnSpc>
              <a:buFontTx/>
              <a:buNone/>
            </a:pPr>
            <a:r>
              <a:rPr lang="en-US" altLang="en-US" sz="2000"/>
              <a:t>     A number of chemicals have been investigated as irrigants to remove the smear layer.</a:t>
            </a:r>
          </a:p>
          <a:p>
            <a:pPr algn="just">
              <a:lnSpc>
                <a:spcPct val="200000"/>
              </a:lnSpc>
              <a:buFontTx/>
              <a:buNone/>
            </a:pPr>
            <a:r>
              <a:rPr lang="en-US" altLang="en-US" sz="2000"/>
              <a:t>              According to </a:t>
            </a:r>
            <a:r>
              <a:rPr lang="en-US" altLang="en-US" sz="2000" b="1">
                <a:solidFill>
                  <a:srgbClr val="C00000"/>
                </a:solidFill>
              </a:rPr>
              <a:t>Kaufman &amp; Greenberg (1986)</a:t>
            </a:r>
            <a:r>
              <a:rPr lang="en-US" altLang="en-US" sz="2000"/>
              <a:t>, a working solution is the one which is used to clean the canal and an irrigation solution is the one which is essential to remove the debris and smear layer created by the instrumentation process.</a:t>
            </a:r>
          </a:p>
        </p:txBody>
      </p:sp>
      <p:pic>
        <p:nvPicPr>
          <p:cNvPr id="68612" name="Picture 4" descr="C:\Users\singh\Desktop\my folder 1\my seminars\3rd year seminars\smear layer\0507_Ruddle_Figure9b.jpg">
            <a:extLst>
              <a:ext uri="{FF2B5EF4-FFF2-40B4-BE49-F238E27FC236}">
                <a16:creationId xmlns:a16="http://schemas.microsoft.com/office/drawing/2014/main" xmlns="" id="{7A7BCE62-9A7F-D26F-9FC1-A8B935490CE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28601"/>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xmlns="" id="{A40EDBAF-B249-36B9-0A7C-E0CB8EB5404F}"/>
              </a:ext>
            </a:extLst>
          </p:cNvPr>
          <p:cNvSpPr>
            <a:spLocks noGrp="1"/>
          </p:cNvSpPr>
          <p:nvPr>
            <p:ph type="title"/>
          </p:nvPr>
        </p:nvSpPr>
        <p:spPr/>
        <p:txBody>
          <a:bodyPr/>
          <a:lstStyle/>
          <a:p>
            <a:pPr algn="ctr"/>
            <a:r>
              <a:rPr lang="en-US" altLang="en-US" sz="3200" b="1">
                <a:solidFill>
                  <a:srgbClr val="A2412E"/>
                </a:solidFill>
                <a:latin typeface="BankGothic Md BT" pitchFamily="34" charset="0"/>
              </a:rPr>
              <a:t>Normal saline</a:t>
            </a:r>
          </a:p>
        </p:txBody>
      </p:sp>
      <p:sp>
        <p:nvSpPr>
          <p:cNvPr id="69635" name="Content Placeholder 2">
            <a:extLst>
              <a:ext uri="{FF2B5EF4-FFF2-40B4-BE49-F238E27FC236}">
                <a16:creationId xmlns:a16="http://schemas.microsoft.com/office/drawing/2014/main" xmlns="" id="{75D3DC38-31B0-4DEF-6E27-45A2456471EA}"/>
              </a:ext>
            </a:extLst>
          </p:cNvPr>
          <p:cNvSpPr>
            <a:spLocks noGrp="1"/>
          </p:cNvSpPr>
          <p:nvPr>
            <p:ph idx="1"/>
          </p:nvPr>
        </p:nvSpPr>
        <p:spPr/>
        <p:txBody>
          <a:bodyPr/>
          <a:lstStyle/>
          <a:p>
            <a:pPr algn="just">
              <a:lnSpc>
                <a:spcPct val="150000"/>
              </a:lnSpc>
            </a:pPr>
            <a:r>
              <a:rPr lang="en-US" altLang="en-US">
                <a:latin typeface="Bell MT" panose="02020503060305020303" pitchFamily="18" charset="0"/>
              </a:rPr>
              <a:t>Normal saline solution does not have any effect on the removal of dentinal debris and smear layer </a:t>
            </a:r>
            <a:r>
              <a:rPr lang="en-US" altLang="en-US" sz="2000">
                <a:solidFill>
                  <a:srgbClr val="A2412E"/>
                </a:solidFill>
                <a:latin typeface="Bell MT" panose="02020503060305020303" pitchFamily="18" charset="0"/>
              </a:rPr>
              <a:t>(</a:t>
            </a:r>
            <a:r>
              <a:rPr lang="en-US" altLang="en-US" sz="2000" b="1">
                <a:solidFill>
                  <a:srgbClr val="A2412E"/>
                </a:solidFill>
                <a:latin typeface="Bell MT" panose="02020503060305020303" pitchFamily="18" charset="0"/>
              </a:rPr>
              <a:t>Baumgartner &amp; Mader, 1987; Berg et al, 1986; Cengiz et al, 1990; Wayman, 1979; Yamada, 1983</a:t>
            </a:r>
            <a:r>
              <a:rPr lang="en-US" altLang="en-US" sz="2000">
                <a:solidFill>
                  <a:srgbClr val="A2412E"/>
                </a:solidFill>
                <a:latin typeface="Bell MT" panose="02020503060305020303" pitchFamily="18" charset="0"/>
              </a:rPr>
              <a:t>).</a:t>
            </a:r>
            <a:r>
              <a:rPr lang="en-US" altLang="en-US">
                <a:latin typeface="Bell MT" panose="02020503060305020303" pitchFamily="18" charset="0"/>
              </a:rPr>
              <a:t> The saline solution produces a sludge layer made up of residual debris that occludes the dentinal tubules</a:t>
            </a:r>
            <a:r>
              <a:rPr lang="en-US" altLang="en-US" sz="2400">
                <a:latin typeface="Bell MT" panose="02020503060305020303" pitchFamily="18" charset="0"/>
              </a:rPr>
              <a:t>.</a:t>
            </a:r>
            <a:r>
              <a:rPr lang="en-US" altLang="en-US" sz="2400" baseline="30000">
                <a:latin typeface="Bell MT" panose="02020503060305020303" pitchFamily="18" charset="0"/>
              </a:rPr>
              <a:t> </a:t>
            </a:r>
            <a:endParaRPr lang="en-US" altLang="en-US" sz="2400">
              <a:latin typeface="Bell MT" panose="020205030603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xmlns="" id="{EA6578AA-748D-C745-2A9F-651F77F755FC}"/>
              </a:ext>
            </a:extLst>
          </p:cNvPr>
          <p:cNvSpPr>
            <a:spLocks noGrp="1"/>
          </p:cNvSpPr>
          <p:nvPr>
            <p:ph type="title"/>
          </p:nvPr>
        </p:nvSpPr>
        <p:spPr/>
        <p:txBody>
          <a:bodyPr/>
          <a:lstStyle/>
          <a:p>
            <a:pPr algn="ctr"/>
            <a:r>
              <a:rPr lang="en-US" altLang="en-US" sz="3200" b="1">
                <a:solidFill>
                  <a:srgbClr val="A2412E"/>
                </a:solidFill>
                <a:latin typeface="BankGothic Md BT" pitchFamily="34" charset="0"/>
              </a:rPr>
              <a:t>Sodium hypochlorite</a:t>
            </a:r>
            <a:endParaRPr lang="en-US" altLang="en-US" sz="3200"/>
          </a:p>
        </p:txBody>
      </p:sp>
      <p:sp>
        <p:nvSpPr>
          <p:cNvPr id="70659" name="Content Placeholder 2">
            <a:extLst>
              <a:ext uri="{FF2B5EF4-FFF2-40B4-BE49-F238E27FC236}">
                <a16:creationId xmlns:a16="http://schemas.microsoft.com/office/drawing/2014/main" xmlns="" id="{0484C919-6ED2-DDB6-0B13-D88665D5FF9F}"/>
              </a:ext>
            </a:extLst>
          </p:cNvPr>
          <p:cNvSpPr>
            <a:spLocks noGrp="1"/>
          </p:cNvSpPr>
          <p:nvPr>
            <p:ph idx="1"/>
          </p:nvPr>
        </p:nvSpPr>
        <p:spPr>
          <a:xfrm>
            <a:off x="2286000" y="1447800"/>
            <a:ext cx="7467600" cy="4572000"/>
          </a:xfrm>
        </p:spPr>
        <p:txBody>
          <a:bodyPr>
            <a:normAutofit lnSpcReduction="10000"/>
          </a:bodyPr>
          <a:lstStyle/>
          <a:p>
            <a:pPr algn="just">
              <a:lnSpc>
                <a:spcPct val="150000"/>
              </a:lnSpc>
            </a:pPr>
            <a:r>
              <a:rPr lang="en-US" altLang="en-US">
                <a:latin typeface="Bell MT" panose="02020503060305020303" pitchFamily="18" charset="0"/>
              </a:rPr>
              <a:t>Most widely used irrigating solution.</a:t>
            </a:r>
          </a:p>
          <a:p>
            <a:pPr algn="just">
              <a:lnSpc>
                <a:spcPct val="150000"/>
              </a:lnSpc>
            </a:pPr>
            <a:r>
              <a:rPr lang="en-US" altLang="en-US">
                <a:latin typeface="Bell MT" panose="02020503060305020303" pitchFamily="18" charset="0"/>
              </a:rPr>
              <a:t>It is a very potent antimicrobial agent and effectively dissolves pulpal remnants and organic components of dentin.</a:t>
            </a:r>
          </a:p>
          <a:p>
            <a:pPr algn="just">
              <a:lnSpc>
                <a:spcPct val="150000"/>
              </a:lnSpc>
            </a:pPr>
            <a:r>
              <a:rPr lang="en-US" altLang="en-US">
                <a:latin typeface="Bell MT" panose="02020503060305020303" pitchFamily="18" charset="0"/>
              </a:rPr>
              <a:t>The weakness of NaOCl include unpleasant taste, toxicity and its inability to remove smear layer.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xmlns="" id="{4C8DE3F0-2713-08F3-EE88-A050BFF3CB5F}"/>
              </a:ext>
            </a:extLst>
          </p:cNvPr>
          <p:cNvSpPr>
            <a:spLocks noGrp="1"/>
          </p:cNvSpPr>
          <p:nvPr>
            <p:ph type="title"/>
          </p:nvPr>
        </p:nvSpPr>
        <p:spPr/>
        <p:txBody>
          <a:bodyPr/>
          <a:lstStyle/>
          <a:p>
            <a:r>
              <a:rPr lang="en-US" altLang="en-US" sz="2800" b="1">
                <a:solidFill>
                  <a:srgbClr val="FF0000"/>
                </a:solidFill>
                <a:latin typeface="Bradley Hand ITC" panose="03070402050302030203" pitchFamily="66" charset="0"/>
              </a:rPr>
              <a:t>    </a:t>
            </a:r>
            <a:endParaRPr lang="en-US" altLang="en-US" sz="2800" b="1">
              <a:solidFill>
                <a:srgbClr val="A2412E"/>
              </a:solidFill>
              <a:latin typeface="BankGothic Md BT" pitchFamily="34" charset="0"/>
            </a:endParaRPr>
          </a:p>
        </p:txBody>
      </p:sp>
      <p:sp>
        <p:nvSpPr>
          <p:cNvPr id="71683" name="Content Placeholder 2">
            <a:extLst>
              <a:ext uri="{FF2B5EF4-FFF2-40B4-BE49-F238E27FC236}">
                <a16:creationId xmlns:a16="http://schemas.microsoft.com/office/drawing/2014/main" xmlns="" id="{A3C3A57B-0B90-25C0-2768-4FBBFD288900}"/>
              </a:ext>
            </a:extLst>
          </p:cNvPr>
          <p:cNvSpPr>
            <a:spLocks noGrp="1"/>
          </p:cNvSpPr>
          <p:nvPr>
            <p:ph idx="1"/>
          </p:nvPr>
        </p:nvSpPr>
        <p:spPr>
          <a:xfrm>
            <a:off x="2286000" y="1143000"/>
            <a:ext cx="7467600" cy="4876800"/>
          </a:xfrm>
        </p:spPr>
        <p:txBody>
          <a:bodyPr/>
          <a:lstStyle/>
          <a:p>
            <a:pPr algn="just">
              <a:lnSpc>
                <a:spcPct val="150000"/>
              </a:lnSpc>
              <a:buFontTx/>
              <a:buNone/>
            </a:pPr>
            <a:endParaRPr lang="en-US" altLang="en-US" sz="2400">
              <a:solidFill>
                <a:srgbClr val="002060"/>
              </a:solidFill>
              <a:latin typeface="Times New Roman" panose="02020603050405020304" pitchFamily="18" charset="0"/>
              <a:cs typeface="Times New Roman" panose="02020603050405020304" pitchFamily="18" charset="0"/>
            </a:endParaRPr>
          </a:p>
          <a:p>
            <a:pPr algn="just">
              <a:lnSpc>
                <a:spcPct val="200000"/>
              </a:lnSpc>
            </a:pPr>
            <a:r>
              <a:rPr lang="en-US" altLang="en-US" sz="2400">
                <a:latin typeface="Times New Roman" panose="02020603050405020304" pitchFamily="18" charset="0"/>
                <a:cs typeface="Times New Roman" panose="02020603050405020304" pitchFamily="18" charset="0"/>
              </a:rPr>
              <a:t>The conclusion reached by many authors is that the use of NaOCl during or after instrumentation produces superficially clean canal walls with the smear layer present </a:t>
            </a:r>
            <a:r>
              <a:rPr lang="en-US" altLang="en-US" sz="2000">
                <a:solidFill>
                  <a:srgbClr val="BC5885"/>
                </a:solidFill>
                <a:latin typeface="Times New Roman" panose="02020603050405020304" pitchFamily="18" charset="0"/>
                <a:cs typeface="Times New Roman" panose="02020603050405020304" pitchFamily="18" charset="0"/>
              </a:rPr>
              <a:t>(Baker et al, 1975, Goldman et al. 1981).</a:t>
            </a:r>
            <a:endParaRPr lang="en-US" altLang="en-US" sz="2400">
              <a:solidFill>
                <a:srgbClr val="BC5885"/>
              </a:solidFill>
              <a:latin typeface="Times New Roman" panose="02020603050405020304" pitchFamily="18" charset="0"/>
              <a:cs typeface="Times New Roman" panose="02020603050405020304" pitchFamily="18" charset="0"/>
            </a:endParaRPr>
          </a:p>
        </p:txBody>
      </p:sp>
      <p:pic>
        <p:nvPicPr>
          <p:cNvPr id="71684" name="Picture 4" descr="C:\Users\singh\Desktop\my folder 1\my seminars\3rd year seminars\smear layer\0507_Ruddle_Figure9b.jpg">
            <a:extLst>
              <a:ext uri="{FF2B5EF4-FFF2-40B4-BE49-F238E27FC236}">
                <a16:creationId xmlns:a16="http://schemas.microsoft.com/office/drawing/2014/main" xmlns="" id="{27201DCE-1AD9-C41F-BE64-EF7D7311F9D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28601"/>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xmlns="" id="{14508348-695D-CFEB-74AC-69AA8C74DC69}"/>
              </a:ext>
            </a:extLst>
          </p:cNvPr>
          <p:cNvSpPr>
            <a:spLocks noGrp="1"/>
          </p:cNvSpPr>
          <p:nvPr>
            <p:ph type="title"/>
          </p:nvPr>
        </p:nvSpPr>
        <p:spPr/>
        <p:txBody>
          <a:bodyPr/>
          <a:lstStyle/>
          <a:p>
            <a:r>
              <a:rPr lang="en-US" altLang="en-US" sz="3200" b="1">
                <a:solidFill>
                  <a:srgbClr val="FF0000"/>
                </a:solidFill>
                <a:latin typeface="Bradley Hand ITC" panose="03070402050302030203" pitchFamily="66" charset="0"/>
              </a:rPr>
              <a:t>     </a:t>
            </a:r>
            <a:r>
              <a:rPr lang="en-US" altLang="en-US" sz="3200" b="1">
                <a:solidFill>
                  <a:srgbClr val="A2412E"/>
                </a:solidFill>
                <a:latin typeface="BankGothic Md BT" pitchFamily="34" charset="0"/>
              </a:rPr>
              <a:t>Glyoxide </a:t>
            </a:r>
          </a:p>
        </p:txBody>
      </p:sp>
      <p:sp>
        <p:nvSpPr>
          <p:cNvPr id="72707" name="Content Placeholder 2">
            <a:extLst>
              <a:ext uri="{FF2B5EF4-FFF2-40B4-BE49-F238E27FC236}">
                <a16:creationId xmlns:a16="http://schemas.microsoft.com/office/drawing/2014/main" xmlns="" id="{D0C26DA7-202D-3CC1-7745-565029C17AF6}"/>
              </a:ext>
            </a:extLst>
          </p:cNvPr>
          <p:cNvSpPr>
            <a:spLocks noGrp="1"/>
          </p:cNvSpPr>
          <p:nvPr>
            <p:ph idx="1"/>
          </p:nvPr>
        </p:nvSpPr>
        <p:spPr>
          <a:xfrm>
            <a:off x="2286000" y="1371600"/>
            <a:ext cx="7467600" cy="4648200"/>
          </a:xfrm>
        </p:spPr>
        <p:txBody>
          <a:bodyPr/>
          <a:lstStyle/>
          <a:p>
            <a:pPr algn="just">
              <a:lnSpc>
                <a:spcPct val="200000"/>
              </a:lnSpc>
            </a:pPr>
            <a:r>
              <a:rPr lang="en-US" altLang="en-US" sz="2000" b="1"/>
              <a:t>Is an irrigating solution i.e. comprised of 10% urea peroxide in a vehicle of anhydrous glycerol. In 1961 steward proposed glyoxide to be an effective solution to instrumentation for cleaning of the root canal.</a:t>
            </a:r>
          </a:p>
          <a:p>
            <a:pPr algn="just">
              <a:lnSpc>
                <a:spcPct val="200000"/>
              </a:lnSpc>
            </a:pPr>
            <a:r>
              <a:rPr lang="en-US" altLang="en-US" sz="2000" b="1">
                <a:solidFill>
                  <a:srgbClr val="F06CBB"/>
                </a:solidFill>
              </a:rPr>
              <a:t>It has greater solvent action than 3% H</a:t>
            </a:r>
            <a:r>
              <a:rPr lang="en-US" altLang="en-US" sz="1400" b="1">
                <a:solidFill>
                  <a:srgbClr val="F06CBB"/>
                </a:solidFill>
              </a:rPr>
              <a:t>2</a:t>
            </a:r>
            <a:r>
              <a:rPr lang="en-US" altLang="en-US" sz="2000" b="1">
                <a:solidFill>
                  <a:srgbClr val="F06CBB"/>
                </a:solidFill>
              </a:rPr>
              <a:t>O</a:t>
            </a:r>
            <a:r>
              <a:rPr lang="en-US" altLang="en-US" sz="1400" b="1">
                <a:solidFill>
                  <a:srgbClr val="F06CBB"/>
                </a:solidFill>
              </a:rPr>
              <a:t>2</a:t>
            </a:r>
            <a:r>
              <a:rPr lang="en-US" altLang="en-US" sz="2000" b="1">
                <a:solidFill>
                  <a:srgbClr val="F06CBB"/>
                </a:solidFill>
              </a:rPr>
              <a:t>.</a:t>
            </a:r>
          </a:p>
          <a:p>
            <a:pPr algn="just">
              <a:lnSpc>
                <a:spcPct val="200000"/>
              </a:lnSpc>
            </a:pPr>
            <a:r>
              <a:rPr lang="en-US" altLang="en-US" sz="2000" b="1"/>
              <a:t>It enhances root canal lubrication without softening the dentine.</a:t>
            </a:r>
          </a:p>
        </p:txBody>
      </p:sp>
      <p:pic>
        <p:nvPicPr>
          <p:cNvPr id="72708" name="Picture 4" descr="C:\Users\singh\Desktop\my folder 1\my seminars\3rd year seminars\smear layer\0507_Ruddle_Figure9b.jpg">
            <a:extLst>
              <a:ext uri="{FF2B5EF4-FFF2-40B4-BE49-F238E27FC236}">
                <a16:creationId xmlns:a16="http://schemas.microsoft.com/office/drawing/2014/main" xmlns="" id="{C981DC01-F86C-BC33-240B-81AFDD19AA3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28601"/>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xmlns="" id="{7DA6C65D-978C-E096-4DE6-374E36712DD1}"/>
              </a:ext>
            </a:extLst>
          </p:cNvPr>
          <p:cNvSpPr>
            <a:spLocks noGrp="1"/>
          </p:cNvSpPr>
          <p:nvPr>
            <p:ph type="title"/>
          </p:nvPr>
        </p:nvSpPr>
        <p:spPr/>
        <p:txBody>
          <a:bodyPr/>
          <a:lstStyle/>
          <a:p>
            <a:pPr algn="ctr"/>
            <a:r>
              <a:rPr lang="en-US" altLang="en-US" sz="3200" b="1">
                <a:solidFill>
                  <a:srgbClr val="A2412E"/>
                </a:solidFill>
                <a:latin typeface="BankGothic Md BT" pitchFamily="34" charset="0"/>
              </a:rPr>
              <a:t>EDTA</a:t>
            </a:r>
          </a:p>
        </p:txBody>
      </p:sp>
      <p:sp>
        <p:nvSpPr>
          <p:cNvPr id="73731" name="Content Placeholder 2">
            <a:extLst>
              <a:ext uri="{FF2B5EF4-FFF2-40B4-BE49-F238E27FC236}">
                <a16:creationId xmlns:a16="http://schemas.microsoft.com/office/drawing/2014/main" xmlns="" id="{62FF48E0-3430-586C-B4FE-8716F371C87F}"/>
              </a:ext>
            </a:extLst>
          </p:cNvPr>
          <p:cNvSpPr>
            <a:spLocks noGrp="1"/>
          </p:cNvSpPr>
          <p:nvPr>
            <p:ph idx="1"/>
          </p:nvPr>
        </p:nvSpPr>
        <p:spPr/>
        <p:txBody>
          <a:bodyPr/>
          <a:lstStyle/>
          <a:p>
            <a:pPr algn="just">
              <a:lnSpc>
                <a:spcPct val="200000"/>
              </a:lnSpc>
            </a:pPr>
            <a:r>
              <a:rPr lang="en-US" altLang="en-US" sz="2400">
                <a:latin typeface="Times New Roman" panose="02020603050405020304" pitchFamily="18" charset="0"/>
                <a:cs typeface="Times New Roman" panose="02020603050405020304" pitchFamily="18" charset="0"/>
              </a:rPr>
              <a:t>It is an effective chelating agent in the root canal. </a:t>
            </a:r>
          </a:p>
          <a:p>
            <a:pPr algn="just">
              <a:lnSpc>
                <a:spcPct val="200000"/>
              </a:lnSpc>
            </a:pPr>
            <a:r>
              <a:rPr lang="en-US" altLang="en-US" sz="2400">
                <a:latin typeface="Times New Roman" panose="02020603050405020304" pitchFamily="18" charset="0"/>
                <a:cs typeface="Times New Roman" panose="02020603050405020304" pitchFamily="18" charset="0"/>
              </a:rPr>
              <a:t>On direct exposure for extended time, EDTA releases some of the bacteria’s surface protein by combining with metal ions from the cell envelope, it can cause even bacterial death.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a:extLst>
              <a:ext uri="{FF2B5EF4-FFF2-40B4-BE49-F238E27FC236}">
                <a16:creationId xmlns:a16="http://schemas.microsoft.com/office/drawing/2014/main" xmlns="" id="{57A680A9-A78A-6E73-1589-7FCBFA649673}"/>
              </a:ext>
            </a:extLst>
          </p:cNvPr>
          <p:cNvSpPr>
            <a:spLocks noGrp="1"/>
          </p:cNvSpPr>
          <p:nvPr>
            <p:ph idx="1"/>
          </p:nvPr>
        </p:nvSpPr>
        <p:spPr>
          <a:xfrm>
            <a:off x="2286000" y="1447800"/>
            <a:ext cx="7467600" cy="4572000"/>
          </a:xfrm>
        </p:spPr>
        <p:txBody>
          <a:bodyPr/>
          <a:lstStyle/>
          <a:p>
            <a:pPr algn="just">
              <a:lnSpc>
                <a:spcPct val="200000"/>
              </a:lnSpc>
            </a:pPr>
            <a:r>
              <a:rPr lang="en-US" altLang="en-US" sz="2400">
                <a:latin typeface="Times New Roman" panose="02020603050405020304" pitchFamily="18" charset="0"/>
                <a:cs typeface="Times New Roman" panose="02020603050405020304" pitchFamily="18" charset="0"/>
              </a:rPr>
              <a:t>It removes smear layer when used together with NaOCl by acting on the inorganic component of the dentin. </a:t>
            </a:r>
          </a:p>
          <a:p>
            <a:pPr algn="just">
              <a:lnSpc>
                <a:spcPct val="200000"/>
              </a:lnSpc>
            </a:pPr>
            <a:r>
              <a:rPr lang="en-US" altLang="en-US" sz="2400">
                <a:solidFill>
                  <a:srgbClr val="002060"/>
                </a:solidFill>
                <a:latin typeface="Times New Roman" panose="02020603050405020304" pitchFamily="18" charset="0"/>
                <a:cs typeface="Times New Roman" panose="02020603050405020304" pitchFamily="18" charset="0"/>
              </a:rPr>
              <a:t>Therefore, by facilitating cleaning and removal of infected tissue, EDTA contributes to the elimination of bacteria in the root canal.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xmlns="" id="{1F17C618-04D2-BC62-185D-201F51B9B214}"/>
              </a:ext>
            </a:extLst>
          </p:cNvPr>
          <p:cNvSpPr>
            <a:spLocks noGrp="1"/>
          </p:cNvSpPr>
          <p:nvPr>
            <p:ph idx="1"/>
          </p:nvPr>
        </p:nvSpPr>
        <p:spPr/>
        <p:txBody>
          <a:bodyPr/>
          <a:lstStyle/>
          <a:p>
            <a:pPr algn="just">
              <a:lnSpc>
                <a:spcPct val="200000"/>
              </a:lnSpc>
            </a:pPr>
            <a:r>
              <a:rPr lang="en-US" altLang="en-US" sz="2400" b="1">
                <a:solidFill>
                  <a:srgbClr val="A2412E"/>
                </a:solidFill>
                <a:latin typeface="Times New Roman" panose="02020603050405020304" pitchFamily="18" charset="0"/>
                <a:cs typeface="Times New Roman" panose="02020603050405020304" pitchFamily="18" charset="0"/>
              </a:rPr>
              <a:t>Niu et al (2002) </a:t>
            </a:r>
            <a:r>
              <a:rPr lang="en-US" altLang="en-US" sz="2400">
                <a:latin typeface="Times New Roman" panose="02020603050405020304" pitchFamily="18" charset="0"/>
                <a:cs typeface="Times New Roman" panose="02020603050405020304" pitchFamily="18" charset="0"/>
              </a:rPr>
              <a:t>studied the ultrastructure on canal walls after EDTA and EDTA plus NaOCl irrigation by scanning electron microscopy: more debris was removed by irrigation with EDTA followed by NaOCl than with EDTA alone.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xmlns="" id="{AE99B2B5-8745-A647-66CB-03E55B3F76FB}"/>
              </a:ext>
            </a:extLst>
          </p:cNvPr>
          <p:cNvSpPr>
            <a:spLocks noGrp="1"/>
          </p:cNvSpPr>
          <p:nvPr>
            <p:ph idx="1"/>
          </p:nvPr>
        </p:nvSpPr>
        <p:spPr>
          <a:xfrm>
            <a:off x="2286000" y="1524000"/>
            <a:ext cx="7467600" cy="4495800"/>
          </a:xfrm>
        </p:spPr>
        <p:txBody>
          <a:bodyPr/>
          <a:lstStyle/>
          <a:p>
            <a:pPr algn="just">
              <a:lnSpc>
                <a:spcPct val="200000"/>
              </a:lnSpc>
            </a:pPr>
            <a:r>
              <a:rPr lang="en-US" altLang="en-US" sz="2400" b="1">
                <a:solidFill>
                  <a:srgbClr val="A2412E"/>
                </a:solidFill>
                <a:latin typeface="Times New Roman" panose="02020603050405020304" pitchFamily="18" charset="0"/>
                <a:cs typeface="Times New Roman" panose="02020603050405020304" pitchFamily="18" charset="0"/>
              </a:rPr>
              <a:t>Goldman et al (1982) </a:t>
            </a:r>
            <a:r>
              <a:rPr lang="en-US" altLang="en-US" sz="2400">
                <a:latin typeface="Times New Roman" panose="02020603050405020304" pitchFamily="18" charset="0"/>
                <a:cs typeface="Times New Roman" panose="02020603050405020304" pitchFamily="18" charset="0"/>
              </a:rPr>
              <a:t>have shown that the most effective working solution is 5.25% NaOCl and the most effective final flush was 10 ml of 17% EDTA followed by 10 ml of 5.25% NaOCl.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CCE4E5A3-0989-A6C5-98D0-55985F724178}"/>
              </a:ext>
            </a:extLst>
          </p:cNvPr>
          <p:cNvSpPr>
            <a:spLocks noGrp="1"/>
          </p:cNvSpPr>
          <p:nvPr>
            <p:ph type="ctrTitle"/>
          </p:nvPr>
        </p:nvSpPr>
        <p:spPr>
          <a:xfrm>
            <a:off x="2209800" y="381000"/>
            <a:ext cx="7772400" cy="914400"/>
          </a:xfrm>
        </p:spPr>
        <p:txBody>
          <a:bodyPr/>
          <a:lstStyle/>
          <a:p>
            <a:pPr eaLnBrk="1" hangingPunct="1">
              <a:defRPr/>
            </a:pPr>
            <a:r>
              <a:rPr lang="en-US" altLang="en-US" sz="3600" b="1">
                <a:latin typeface="Times New Roman" panose="02020603050405020304" pitchFamily="18" charset="0"/>
                <a:cs typeface="Times New Roman" panose="02020603050405020304" pitchFamily="18" charset="0"/>
              </a:rPr>
              <a:t>Specific learning Objectives </a:t>
            </a:r>
            <a:endParaRPr lang="en-US" altLang="en-US" sz="3600">
              <a:latin typeface="Times New Roman" panose="02020603050405020304" pitchFamily="18" charset="0"/>
              <a:cs typeface="Times New Roman" panose="02020603050405020304" pitchFamily="18" charset="0"/>
            </a:endParaRPr>
          </a:p>
        </p:txBody>
      </p:sp>
      <p:sp>
        <p:nvSpPr>
          <p:cNvPr id="2" name="Subtitle 1">
            <a:extLst>
              <a:ext uri="{FF2B5EF4-FFF2-40B4-BE49-F238E27FC236}">
                <a16:creationId xmlns:a16="http://schemas.microsoft.com/office/drawing/2014/main" xmlns="" id="{93EB41E3-1035-E132-ADBD-E1BC3D77D60C}"/>
              </a:ext>
            </a:extLst>
          </p:cNvPr>
          <p:cNvSpPr>
            <a:spLocks noGrp="1"/>
          </p:cNvSpPr>
          <p:nvPr>
            <p:ph type="subTitle" idx="1"/>
          </p:nvPr>
        </p:nvSpPr>
        <p:spPr>
          <a:xfrm>
            <a:off x="2209800" y="1524000"/>
            <a:ext cx="7924800" cy="4724400"/>
          </a:xfrm>
        </p:spPr>
        <p:txBody>
          <a:bodyPr/>
          <a:lstStyle/>
          <a:p>
            <a:pPr>
              <a:defRPr/>
            </a:pPr>
            <a:r>
              <a:rPr lang="en-US" sz="1800" dirty="0">
                <a:latin typeface="Times New Roman" panose="02020603050405020304" pitchFamily="18" charset="0"/>
                <a:cs typeface="Times New Roman" panose="02020603050405020304" pitchFamily="18" charset="0"/>
              </a:rPr>
              <a:t>At the end of this presentation the learner is expected to know ;</a:t>
            </a:r>
            <a:endParaRPr lang="en-US" sz="1800" dirty="0"/>
          </a:p>
          <a:p>
            <a:pPr>
              <a:defRPr/>
            </a:pPr>
            <a:endParaRPr lang="en-IN" dirty="0"/>
          </a:p>
        </p:txBody>
      </p:sp>
      <p:graphicFrame>
        <p:nvGraphicFramePr>
          <p:cNvPr id="6" name="Table 5">
            <a:extLst>
              <a:ext uri="{FF2B5EF4-FFF2-40B4-BE49-F238E27FC236}">
                <a16:creationId xmlns:a16="http://schemas.microsoft.com/office/drawing/2014/main" xmlns="" id="{1BEC65DA-F713-DB8F-A5F6-749B55A2907F}"/>
              </a:ext>
            </a:extLst>
          </p:cNvPr>
          <p:cNvGraphicFramePr>
            <a:graphicFrameLocks noGrp="1"/>
          </p:cNvGraphicFramePr>
          <p:nvPr>
            <p:extLst>
              <p:ext uri="{D42A27DB-BD31-4B8C-83A1-F6EECF244321}">
                <p14:modId xmlns:p14="http://schemas.microsoft.com/office/powerpoint/2010/main" xmlns="" val="3345641551"/>
              </p:ext>
            </p:extLst>
          </p:nvPr>
        </p:nvGraphicFramePr>
        <p:xfrm>
          <a:off x="1905000" y="2514601"/>
          <a:ext cx="8305800" cy="3776664"/>
        </p:xfrm>
        <a:graphic>
          <a:graphicData uri="http://schemas.openxmlformats.org/drawingml/2006/table">
            <a:tbl>
              <a:tblPr firstRow="1" bandRow="1">
                <a:tableStyleId>{5C22544A-7EE6-4342-B048-85BDC9FD1C3A}</a:tableStyleId>
              </a:tblPr>
              <a:tblGrid>
                <a:gridCol w="2589787">
                  <a:extLst>
                    <a:ext uri="{9D8B030D-6E8A-4147-A177-3AD203B41FA5}">
                      <a16:colId xmlns:a16="http://schemas.microsoft.com/office/drawing/2014/main" xmlns="" val="20000"/>
                    </a:ext>
                  </a:extLst>
                </a:gridCol>
                <a:gridCol w="4276160">
                  <a:extLst>
                    <a:ext uri="{9D8B030D-6E8A-4147-A177-3AD203B41FA5}">
                      <a16:colId xmlns:a16="http://schemas.microsoft.com/office/drawing/2014/main" xmlns="" val="20001"/>
                    </a:ext>
                  </a:extLst>
                </a:gridCol>
                <a:gridCol w="1439853">
                  <a:extLst>
                    <a:ext uri="{9D8B030D-6E8A-4147-A177-3AD203B41FA5}">
                      <a16:colId xmlns:a16="http://schemas.microsoft.com/office/drawing/2014/main" xmlns="" val="20002"/>
                    </a:ext>
                  </a:extLst>
                </a:gridCol>
              </a:tblGrid>
              <a:tr h="562301">
                <a:tc>
                  <a:txBody>
                    <a:bodyPr/>
                    <a:lstStyle/>
                    <a:p>
                      <a:r>
                        <a:rPr lang="en-US" sz="1800" dirty="0"/>
                        <a:t>Core areas* </a:t>
                      </a:r>
                    </a:p>
                  </a:txBody>
                  <a:tcPr marT="45727" marB="45727"/>
                </a:tc>
                <a:tc>
                  <a:txBody>
                    <a:bodyPr/>
                    <a:lstStyle/>
                    <a:p>
                      <a:r>
                        <a:rPr lang="en-US" sz="1800" dirty="0"/>
                        <a:t>Domain</a:t>
                      </a:r>
                      <a:r>
                        <a:rPr lang="en-US" sz="1800" baseline="0" dirty="0"/>
                        <a:t> **</a:t>
                      </a:r>
                      <a:endParaRPr lang="en-US" sz="1800" dirty="0"/>
                    </a:p>
                  </a:txBody>
                  <a:tcPr marT="45727" marB="45727"/>
                </a:tc>
                <a:tc>
                  <a:txBody>
                    <a:bodyPr/>
                    <a:lstStyle/>
                    <a:p>
                      <a:r>
                        <a:rPr lang="en-US" sz="1800" dirty="0"/>
                        <a:t>Category #</a:t>
                      </a:r>
                    </a:p>
                  </a:txBody>
                  <a:tcPr marT="45727" marB="45727"/>
                </a:tc>
                <a:extLst>
                  <a:ext uri="{0D108BD9-81ED-4DB2-BD59-A6C34878D82A}">
                    <a16:rowId xmlns:a16="http://schemas.microsoft.com/office/drawing/2014/main" xmlns="" val="10000"/>
                  </a:ext>
                </a:extLst>
              </a:tr>
              <a:tr h="654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Introduction</a:t>
                      </a:r>
                    </a:p>
                    <a:p>
                      <a:endParaRPr lang="en-US" sz="1800" dirty="0"/>
                    </a:p>
                  </a:txBody>
                  <a:tcPr marT="45727" marB="45727"/>
                </a:tc>
                <a:tc>
                  <a:txBody>
                    <a:bodyPr/>
                    <a:lstStyle/>
                    <a:p>
                      <a:r>
                        <a:rPr lang="en-US" sz="1800" dirty="0"/>
                        <a:t>Cognitive</a:t>
                      </a:r>
                    </a:p>
                  </a:txBody>
                  <a:tcPr marT="45727" marB="45727"/>
                </a:tc>
                <a:tc>
                  <a:txBody>
                    <a:bodyPr/>
                    <a:lstStyle/>
                    <a:p>
                      <a:r>
                        <a:rPr lang="en-US" sz="1800" dirty="0"/>
                        <a:t>Nice to know</a:t>
                      </a:r>
                    </a:p>
                  </a:txBody>
                  <a:tcPr marT="45727" marB="45727"/>
                </a:tc>
                <a:extLst>
                  <a:ext uri="{0D108BD9-81ED-4DB2-BD59-A6C34878D82A}">
                    <a16:rowId xmlns:a16="http://schemas.microsoft.com/office/drawing/2014/main" xmlns="" val="10001"/>
                  </a:ext>
                </a:extLst>
              </a:tr>
              <a:tr h="687986">
                <a:tc>
                  <a:txBody>
                    <a:bodyPr/>
                    <a:lstStyle/>
                    <a:p>
                      <a:pPr eaLnBrk="1" hangingPunct="1"/>
                      <a:r>
                        <a:rPr lang="en-US" altLang="en-US" sz="1800" dirty="0">
                          <a:latin typeface="Times New Roman" pitchFamily="18" charset="0"/>
                          <a:cs typeface="Times New Roman" pitchFamily="18" charset="0"/>
                        </a:rPr>
                        <a:t>Definitions</a:t>
                      </a:r>
                      <a:endParaRPr lang="en-US" sz="1800" dirty="0"/>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xmlns="" val="10002"/>
                  </a:ext>
                </a:extLst>
              </a:tr>
              <a:tr h="935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Times New Roman" pitchFamily="18" charset="0"/>
                          <a:cs typeface="Times New Roman" pitchFamily="18" charset="0"/>
                        </a:rPr>
                        <a:t>Bonding of smear layer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dirty="0">
                        <a:latin typeface="Times New Roman" pitchFamily="18" charset="0"/>
                        <a:cs typeface="Times New Roman" pitchFamily="18" charset="0"/>
                      </a:endParaRPr>
                    </a:p>
                  </a:txBody>
                  <a:tcPr marT="45727" marB="45727"/>
                </a:tc>
                <a:tc>
                  <a:txBody>
                    <a:bodyPr/>
                    <a:lstStyle/>
                    <a:p>
                      <a:r>
                        <a:rPr lang="en-US" sz="1800" dirty="0"/>
                        <a:t>Cognitive</a:t>
                      </a:r>
                    </a:p>
                  </a:txBody>
                  <a:tcPr marT="45727" marB="45727"/>
                </a:tc>
                <a:tc>
                  <a:txBody>
                    <a:bodyPr/>
                    <a:lstStyle/>
                    <a:p>
                      <a:r>
                        <a:rPr lang="en-US" sz="1800" dirty="0"/>
                        <a:t>Must know</a:t>
                      </a:r>
                    </a:p>
                  </a:txBody>
                  <a:tcPr marT="45727" marB="45727"/>
                </a:tc>
                <a:extLst>
                  <a:ext uri="{0D108BD9-81ED-4DB2-BD59-A6C34878D82A}">
                    <a16:rowId xmlns:a16="http://schemas.microsoft.com/office/drawing/2014/main" xmlns="" val="10003"/>
                  </a:ext>
                </a:extLst>
              </a:tr>
              <a:tr h="935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Times New Roman" panose="02020603050405020304" pitchFamily="18" charset="0"/>
                          <a:cs typeface="Times New Roman" panose="02020603050405020304" pitchFamily="18" charset="0"/>
                        </a:rPr>
                        <a:t>Morphology </a:t>
                      </a:r>
                    </a:p>
                    <a:p>
                      <a:endParaRPr lang="en-US" sz="1800" dirty="0"/>
                    </a:p>
                  </a:txBody>
                  <a:tcPr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Cognitive</a:t>
                      </a:r>
                    </a:p>
                    <a:p>
                      <a:endParaRPr lang="en-US" sz="1800" dirty="0"/>
                    </a:p>
                  </a:txBody>
                  <a:tcPr marT="45727" marB="457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Must know</a:t>
                      </a:r>
                    </a:p>
                    <a:p>
                      <a:endParaRPr lang="en-US" sz="1800" dirty="0"/>
                    </a:p>
                  </a:txBody>
                  <a:tcPr marT="45727" marB="45727"/>
                </a:tc>
                <a:extLst>
                  <a:ext uri="{0D108BD9-81ED-4DB2-BD59-A6C34878D82A}">
                    <a16:rowId xmlns:a16="http://schemas.microsoft.com/office/drawing/2014/main" xmlns=""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a:extLst>
              <a:ext uri="{FF2B5EF4-FFF2-40B4-BE49-F238E27FC236}">
                <a16:creationId xmlns:a16="http://schemas.microsoft.com/office/drawing/2014/main" xmlns="" id="{1596CE6D-0BC5-C531-124A-C1B070BEBB16}"/>
              </a:ext>
            </a:extLst>
          </p:cNvPr>
          <p:cNvSpPr>
            <a:spLocks noGrp="1"/>
          </p:cNvSpPr>
          <p:nvPr>
            <p:ph idx="1"/>
          </p:nvPr>
        </p:nvSpPr>
        <p:spPr>
          <a:xfrm>
            <a:off x="2133600" y="1600200"/>
            <a:ext cx="7620000" cy="4419600"/>
          </a:xfrm>
        </p:spPr>
        <p:txBody>
          <a:bodyPr/>
          <a:lstStyle/>
          <a:p>
            <a:pPr algn="just">
              <a:lnSpc>
                <a:spcPct val="150000"/>
              </a:lnSpc>
            </a:pPr>
            <a:r>
              <a:rPr lang="en-US" altLang="en-US" sz="2400">
                <a:latin typeface="Bell MT" panose="02020503060305020303" pitchFamily="18" charset="0"/>
              </a:rPr>
              <a:t>Recently microbrushes have been introduced to optimally finish the root canal preparation. They can be used in rotary or ultrasonic hand-pieces in the presence of 17% EDTA. It enhance the cleanliness of the preparation </a:t>
            </a:r>
            <a:r>
              <a:rPr lang="en-US" altLang="en-US" sz="1800">
                <a:solidFill>
                  <a:srgbClr val="A2412E"/>
                </a:solidFill>
                <a:latin typeface="Bell MT" panose="02020503060305020303" pitchFamily="18" charset="0"/>
              </a:rPr>
              <a:t>(</a:t>
            </a:r>
            <a:r>
              <a:rPr lang="en-US" altLang="en-US" sz="1800" b="1">
                <a:solidFill>
                  <a:srgbClr val="A2412E"/>
                </a:solidFill>
                <a:latin typeface="Bell MT" panose="02020503060305020303" pitchFamily="18" charset="0"/>
              </a:rPr>
              <a:t>Keir et al, 1990</a:t>
            </a:r>
            <a:r>
              <a:rPr lang="en-US" altLang="en-US" sz="1800">
                <a:solidFill>
                  <a:srgbClr val="A2412E"/>
                </a:solidFill>
                <a:latin typeface="Bell MT" panose="02020503060305020303" pitchFamily="18" charset="0"/>
              </a:rPr>
              <a:t>).</a:t>
            </a:r>
          </a:p>
          <a:p>
            <a:pPr algn="just">
              <a:lnSpc>
                <a:spcPct val="150000"/>
              </a:lnSpc>
              <a:buFontTx/>
              <a:buNone/>
            </a:pPr>
            <a:r>
              <a:rPr lang="en-US" altLang="en-US" sz="1800">
                <a:solidFill>
                  <a:srgbClr val="A2412E"/>
                </a:solidFill>
                <a:latin typeface="Bell MT" panose="02020503060305020303" pitchFamily="18" charset="0"/>
              </a:rPr>
              <a:t> </a:t>
            </a:r>
          </a:p>
        </p:txBody>
      </p:sp>
      <p:pic>
        <p:nvPicPr>
          <p:cNvPr id="77827" name="Picture 2" descr="Scan0065">
            <a:extLst>
              <a:ext uri="{FF2B5EF4-FFF2-40B4-BE49-F238E27FC236}">
                <a16:creationId xmlns:a16="http://schemas.microsoft.com/office/drawing/2014/main" xmlns="" id="{8E9D7122-06C6-BEEF-2EAC-0B68B2BF22B5}"/>
              </a:ext>
            </a:extLst>
          </p:cNvPr>
          <p:cNvPicPr>
            <a:picLocks noChangeAspect="1" noChangeArrowheads="1"/>
          </p:cNvPicPr>
          <p:nvPr/>
        </p:nvPicPr>
        <p:blipFill>
          <a:blip r:embed="rId2">
            <a:lum contrast="18000"/>
            <a:extLst>
              <a:ext uri="{28A0092B-C50C-407E-A947-70E740481C1C}">
                <a14:useLocalDpi xmlns:a14="http://schemas.microsoft.com/office/drawing/2010/main" xmlns="" val="0"/>
              </a:ext>
            </a:extLst>
          </a:blip>
          <a:srcRect l="21484" t="2608" r="21059" b="17505"/>
          <a:stretch>
            <a:fillRect/>
          </a:stretch>
        </p:blipFill>
        <p:spPr bwMode="auto">
          <a:xfrm>
            <a:off x="7772400" y="3848100"/>
            <a:ext cx="1981200" cy="300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xmlns="" id="{45A4B2DC-0B4E-5388-7242-7DD95F6BE2C9}"/>
              </a:ext>
            </a:extLst>
          </p:cNvPr>
          <p:cNvSpPr>
            <a:spLocks noGrp="1"/>
          </p:cNvSpPr>
          <p:nvPr>
            <p:ph type="title"/>
          </p:nvPr>
        </p:nvSpPr>
        <p:spPr/>
        <p:txBody>
          <a:bodyPr/>
          <a:lstStyle/>
          <a:p>
            <a:pPr algn="ctr"/>
            <a:r>
              <a:rPr lang="en-US" altLang="en-US" sz="3600" b="1"/>
              <a:t> </a:t>
            </a:r>
            <a:r>
              <a:rPr lang="en-US" altLang="en-US" sz="3600" b="1">
                <a:solidFill>
                  <a:srgbClr val="A2412E"/>
                </a:solidFill>
                <a:latin typeface="Algerian" panose="04020705040A02060702" pitchFamily="82" charset="0"/>
              </a:rPr>
              <a:t>MTAD</a:t>
            </a:r>
          </a:p>
        </p:txBody>
      </p:sp>
      <p:sp>
        <p:nvSpPr>
          <p:cNvPr id="78851" name="Content Placeholder 2">
            <a:extLst>
              <a:ext uri="{FF2B5EF4-FFF2-40B4-BE49-F238E27FC236}">
                <a16:creationId xmlns:a16="http://schemas.microsoft.com/office/drawing/2014/main" xmlns="" id="{BD1893BD-425B-9499-A5BD-25DBBC130EEC}"/>
              </a:ext>
            </a:extLst>
          </p:cNvPr>
          <p:cNvSpPr>
            <a:spLocks noGrp="1"/>
          </p:cNvSpPr>
          <p:nvPr>
            <p:ph idx="1"/>
          </p:nvPr>
        </p:nvSpPr>
        <p:spPr/>
        <p:txBody>
          <a:bodyPr/>
          <a:lstStyle/>
          <a:p>
            <a:pPr algn="just">
              <a:lnSpc>
                <a:spcPct val="150000"/>
              </a:lnSpc>
            </a:pPr>
            <a:r>
              <a:rPr lang="en-US" altLang="en-US" sz="2400">
                <a:latin typeface="Times New Roman" panose="02020603050405020304" pitchFamily="18" charset="0"/>
                <a:cs typeface="Times New Roman" panose="02020603050405020304" pitchFamily="18" charset="0"/>
              </a:rPr>
              <a:t>A mixture of tetracycline isomer, acid and detergent (Dentsply) is a new generation combination product for root canal irrigation.</a:t>
            </a:r>
          </a:p>
          <a:p>
            <a:pPr algn="just">
              <a:lnSpc>
                <a:spcPct val="150000"/>
              </a:lnSpc>
            </a:pPr>
            <a:r>
              <a:rPr lang="en-US" altLang="en-US" sz="2400">
                <a:solidFill>
                  <a:srgbClr val="514A7E"/>
                </a:solidFill>
                <a:latin typeface="Times New Roman" panose="02020603050405020304" pitchFamily="18" charset="0"/>
                <a:cs typeface="Times New Roman" panose="02020603050405020304" pitchFamily="18" charset="0"/>
              </a:rPr>
              <a:t>It has a low pH (2.15) because it contains citric acid, it removes smear layer after NaOCl irrigation and it has antibacterial activity against endodontic microbes</a:t>
            </a:r>
            <a:r>
              <a:rPr lang="en-US" altLang="en-US" sz="2400">
                <a:latin typeface="Times New Roman" panose="02020603050405020304" pitchFamily="18" charset="0"/>
                <a:cs typeface="Times New Roman" panose="02020603050405020304"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a16="http://schemas.microsoft.com/office/drawing/2014/main" xmlns="" id="{B0FB0C22-0029-8AAC-9E3F-5BCC8EB4DE97}"/>
              </a:ext>
            </a:extLst>
          </p:cNvPr>
          <p:cNvSpPr>
            <a:spLocks noGrp="1"/>
          </p:cNvSpPr>
          <p:nvPr>
            <p:ph idx="1"/>
          </p:nvPr>
        </p:nvSpPr>
        <p:spPr/>
        <p:txBody>
          <a:bodyPr/>
          <a:lstStyle/>
          <a:p>
            <a:pPr algn="just">
              <a:lnSpc>
                <a:spcPct val="200000"/>
              </a:lnSpc>
            </a:pPr>
            <a:r>
              <a:rPr lang="en-US" altLang="en-US" sz="2400" b="1">
                <a:solidFill>
                  <a:srgbClr val="A2412E"/>
                </a:solidFill>
                <a:latin typeface="Times New Roman" panose="02020603050405020304" pitchFamily="18" charset="0"/>
                <a:cs typeface="Times New Roman" panose="02020603050405020304" pitchFamily="18" charset="0"/>
              </a:rPr>
              <a:t>Torabinejad M</a:t>
            </a:r>
            <a:r>
              <a:rPr lang="en-US" altLang="en-US" sz="2400">
                <a:latin typeface="Times New Roman" panose="02020603050405020304" pitchFamily="18" charset="0"/>
                <a:cs typeface="Times New Roman" panose="02020603050405020304" pitchFamily="18" charset="0"/>
              </a:rPr>
              <a:t> have recommended the use of 1.3% NaOCl during instrumentation, followed by MTAD to remove the smear layer.</a:t>
            </a:r>
          </a:p>
          <a:p>
            <a:pPr algn="just">
              <a:lnSpc>
                <a:spcPct val="200000"/>
              </a:lnSpc>
            </a:pPr>
            <a:r>
              <a:rPr lang="en-US" altLang="en-US" sz="2400" b="1">
                <a:solidFill>
                  <a:srgbClr val="A2412E"/>
                </a:solidFill>
                <a:latin typeface="Times New Roman" panose="02020603050405020304" pitchFamily="18" charset="0"/>
                <a:cs typeface="Times New Roman" panose="02020603050405020304" pitchFamily="18" charset="0"/>
              </a:rPr>
              <a:t>Portenier et al. </a:t>
            </a:r>
            <a:r>
              <a:rPr lang="en-US" altLang="en-US" sz="2400">
                <a:latin typeface="Times New Roman" panose="02020603050405020304" pitchFamily="18" charset="0"/>
                <a:cs typeface="Times New Roman" panose="02020603050405020304" pitchFamily="18" charset="0"/>
              </a:rPr>
              <a:t>showed that MTAD killed microorganisms in vitro in less than 5 minutes.</a:t>
            </a:r>
          </a:p>
        </p:txBody>
      </p:sp>
      <p:pic>
        <p:nvPicPr>
          <p:cNvPr id="79875" name="Picture 3" descr="torabine 2003">
            <a:extLst>
              <a:ext uri="{FF2B5EF4-FFF2-40B4-BE49-F238E27FC236}">
                <a16:creationId xmlns:a16="http://schemas.microsoft.com/office/drawing/2014/main" xmlns="" id="{21E14875-7AC3-614D-7D8B-F3C152807567}"/>
              </a:ext>
            </a:extLst>
          </p:cNvPr>
          <p:cNvPicPr>
            <a:picLocks noChangeAspect="1" noChangeArrowheads="1"/>
          </p:cNvPicPr>
          <p:nvPr/>
        </p:nvPicPr>
        <p:blipFill>
          <a:blip r:embed="rId2">
            <a:lum contrast="6000"/>
            <a:extLst>
              <a:ext uri="{28A0092B-C50C-407E-A947-70E740481C1C}">
                <a14:useLocalDpi xmlns:a14="http://schemas.microsoft.com/office/drawing/2010/main" xmlns="" val="0"/>
              </a:ext>
            </a:extLst>
          </a:blip>
          <a:srcRect l="12758" t="1895" r="6897" b="69984"/>
          <a:stretch>
            <a:fillRect/>
          </a:stretch>
        </p:blipFill>
        <p:spPr bwMode="auto">
          <a:xfrm>
            <a:off x="8275638" y="0"/>
            <a:ext cx="2392362"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a:extLst>
              <a:ext uri="{FF2B5EF4-FFF2-40B4-BE49-F238E27FC236}">
                <a16:creationId xmlns:a16="http://schemas.microsoft.com/office/drawing/2014/main" xmlns="" id="{FFA87378-068A-0CF0-BC2C-E8B73473DE27}"/>
              </a:ext>
            </a:extLst>
          </p:cNvPr>
          <p:cNvSpPr>
            <a:spLocks noGrp="1"/>
          </p:cNvSpPr>
          <p:nvPr>
            <p:ph idx="1"/>
          </p:nvPr>
        </p:nvSpPr>
        <p:spPr>
          <a:xfrm>
            <a:off x="1752600" y="1447800"/>
            <a:ext cx="8001000" cy="4572000"/>
          </a:xfrm>
        </p:spPr>
        <p:txBody>
          <a:bodyPr/>
          <a:lstStyle/>
          <a:p>
            <a:pPr algn="just">
              <a:lnSpc>
                <a:spcPct val="150000"/>
              </a:lnSpc>
              <a:buFontTx/>
              <a:buNone/>
            </a:pPr>
            <a:r>
              <a:rPr lang="en-US" altLang="en-US" sz="2400" b="1">
                <a:latin typeface="Bell MT" panose="02020503060305020303" pitchFamily="18" charset="0"/>
              </a:rPr>
              <a:t>    Torabinejad et al (2003)</a:t>
            </a:r>
            <a:r>
              <a:rPr lang="en-US" altLang="en-US" sz="2400">
                <a:latin typeface="Bell MT" panose="02020503060305020303" pitchFamily="18" charset="0"/>
              </a:rPr>
              <a:t> showed that although MTAD removes most of the smear layer when used as an intracanal irrigant, some remnants of the organic component of the smear layer remain scattered on the surface of the root canal walls. The effectiveness of MTAD to completely remove the smear layer is enhanced when low concentrations of NaOCl are used as an intracanal irrigant before the use of MTAD as a final rinse</a:t>
            </a:r>
            <a:r>
              <a:rPr lang="en-US" altLang="en-US"/>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xmlns="" id="{F581A7F6-62CE-196A-C38C-911902B76E50}"/>
              </a:ext>
            </a:extLst>
          </p:cNvPr>
          <p:cNvSpPr>
            <a:spLocks noGrp="1"/>
          </p:cNvSpPr>
          <p:nvPr>
            <p:ph type="title"/>
          </p:nvPr>
        </p:nvSpPr>
        <p:spPr/>
        <p:txBody>
          <a:bodyPr/>
          <a:lstStyle/>
          <a:p>
            <a:pPr algn="ctr"/>
            <a:r>
              <a:rPr lang="en-US" altLang="en-US" sz="3600" b="1">
                <a:solidFill>
                  <a:srgbClr val="A2412E"/>
                </a:solidFill>
                <a:latin typeface="BankGothic Md BT" pitchFamily="34" charset="0"/>
              </a:rPr>
              <a:t>Laser </a:t>
            </a:r>
          </a:p>
        </p:txBody>
      </p:sp>
      <p:sp>
        <p:nvSpPr>
          <p:cNvPr id="81923" name="Content Placeholder 2">
            <a:extLst>
              <a:ext uri="{FF2B5EF4-FFF2-40B4-BE49-F238E27FC236}">
                <a16:creationId xmlns:a16="http://schemas.microsoft.com/office/drawing/2014/main" xmlns="" id="{E0E21351-9325-C654-6E81-AB0D4884FE3B}"/>
              </a:ext>
            </a:extLst>
          </p:cNvPr>
          <p:cNvSpPr>
            <a:spLocks noGrp="1"/>
          </p:cNvSpPr>
          <p:nvPr>
            <p:ph idx="1"/>
          </p:nvPr>
        </p:nvSpPr>
        <p:spPr>
          <a:xfrm>
            <a:off x="2286000" y="1524000"/>
            <a:ext cx="7467600" cy="4495800"/>
          </a:xfrm>
        </p:spPr>
        <p:txBody>
          <a:bodyPr>
            <a:normAutofit lnSpcReduction="10000"/>
          </a:bodyPr>
          <a:lstStyle/>
          <a:p>
            <a:pPr algn="just">
              <a:lnSpc>
                <a:spcPct val="200000"/>
              </a:lnSpc>
            </a:pPr>
            <a:r>
              <a:rPr lang="en-US" altLang="en-US" sz="2400">
                <a:latin typeface="Times New Roman" panose="02020603050405020304" pitchFamily="18" charset="0"/>
                <a:cs typeface="Times New Roman" panose="02020603050405020304" pitchFamily="18" charset="0"/>
              </a:rPr>
              <a:t>Lasers can be used to vaporize tissues in the root canal, remove the smear layer and eliminate residual tissue in the apical portion of the root canals.</a:t>
            </a:r>
          </a:p>
          <a:p>
            <a:pPr algn="just">
              <a:lnSpc>
                <a:spcPct val="200000"/>
              </a:lnSpc>
            </a:pPr>
            <a:r>
              <a:rPr lang="en-US" altLang="en-US" sz="2400">
                <a:solidFill>
                  <a:srgbClr val="090306"/>
                </a:solidFill>
                <a:latin typeface="Times New Roman" panose="02020603050405020304" pitchFamily="18" charset="0"/>
                <a:cs typeface="Times New Roman" panose="02020603050405020304" pitchFamily="18" charset="0"/>
              </a:rPr>
              <a:t>Kimura et al (2002); main difficulty with the laser removal of the smear layer is access to the small canal spaces with the relatively large probes that are available.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60206A3-FF54-CEF1-F810-3C56333DA722}"/>
              </a:ext>
            </a:extLst>
          </p:cNvPr>
          <p:cNvSpPr>
            <a:spLocks noGrp="1"/>
          </p:cNvSpPr>
          <p:nvPr>
            <p:ph idx="1"/>
          </p:nvPr>
        </p:nvSpPr>
        <p:spPr>
          <a:xfrm>
            <a:off x="2286000" y="1295400"/>
            <a:ext cx="7467600" cy="4724400"/>
          </a:xfrm>
        </p:spPr>
        <p:txBody>
          <a:bodyPr>
            <a:normAutofit fontScale="92500"/>
          </a:bodyPr>
          <a:lstStyle/>
          <a:p>
            <a:pPr algn="ctr">
              <a:lnSpc>
                <a:spcPct val="200000"/>
              </a:lnSpc>
              <a:buFontTx/>
              <a:buNone/>
              <a:defRPr/>
            </a:pPr>
            <a:r>
              <a:rPr lang="en-US" sz="2400" b="1" dirty="0">
                <a:latin typeface="Times New Roman" pitchFamily="18" charset="0"/>
                <a:cs typeface="Times New Roman" pitchFamily="18" charset="0"/>
              </a:rPr>
              <a:t>The effectiveness of lasers depends on many factors:</a:t>
            </a:r>
          </a:p>
          <a:p>
            <a:pPr marL="457200" indent="-457200" algn="just">
              <a:lnSpc>
                <a:spcPct val="200000"/>
              </a:lnSpc>
              <a:buFontTx/>
              <a:buAutoNum type="arabicPeriod"/>
              <a:defRPr/>
            </a:pPr>
            <a:r>
              <a:rPr lang="en-US" sz="2400" dirty="0">
                <a:latin typeface="Times New Roman" pitchFamily="18" charset="0"/>
                <a:cs typeface="Times New Roman" pitchFamily="18" charset="0"/>
              </a:rPr>
              <a:t>Power level</a:t>
            </a:r>
          </a:p>
          <a:p>
            <a:pPr marL="457200" indent="-457200" algn="just">
              <a:lnSpc>
                <a:spcPct val="200000"/>
              </a:lnSpc>
              <a:buFontTx/>
              <a:buAutoNum type="arabicPeriod"/>
              <a:defRPr/>
            </a:pPr>
            <a:r>
              <a:rPr lang="en-US" sz="2400" dirty="0">
                <a:latin typeface="Times New Roman" pitchFamily="18" charset="0"/>
                <a:cs typeface="Times New Roman" pitchFamily="18" charset="0"/>
              </a:rPr>
              <a:t>Duration of exposure</a:t>
            </a:r>
          </a:p>
          <a:p>
            <a:pPr marL="457200" indent="-457200" algn="just">
              <a:lnSpc>
                <a:spcPct val="200000"/>
              </a:lnSpc>
              <a:buFontTx/>
              <a:buAutoNum type="arabicPeriod"/>
              <a:defRPr/>
            </a:pPr>
            <a:r>
              <a:rPr lang="en-US" sz="2400" dirty="0">
                <a:latin typeface="Times New Roman" pitchFamily="18" charset="0"/>
                <a:cs typeface="Times New Roman" pitchFamily="18" charset="0"/>
              </a:rPr>
              <a:t>Absorption of light in the tissues</a:t>
            </a:r>
          </a:p>
          <a:p>
            <a:pPr marL="457200" indent="-457200" algn="just">
              <a:lnSpc>
                <a:spcPct val="200000"/>
              </a:lnSpc>
              <a:buFontTx/>
              <a:buAutoNum type="arabicPeriod"/>
              <a:defRPr/>
            </a:pPr>
            <a:r>
              <a:rPr lang="en-US" sz="2400" dirty="0">
                <a:latin typeface="Times New Roman" pitchFamily="18" charset="0"/>
                <a:cs typeface="Times New Roman" pitchFamily="18" charset="0"/>
              </a:rPr>
              <a:t>Geometry of the root canal</a:t>
            </a:r>
          </a:p>
          <a:p>
            <a:pPr marL="457200" indent="-457200" algn="just">
              <a:lnSpc>
                <a:spcPct val="200000"/>
              </a:lnSpc>
              <a:buFontTx/>
              <a:buAutoNum type="arabicPeriod"/>
              <a:defRPr/>
            </a:pPr>
            <a:r>
              <a:rPr lang="en-US" sz="2400" dirty="0">
                <a:latin typeface="Times New Roman" pitchFamily="18" charset="0"/>
                <a:cs typeface="Times New Roman" pitchFamily="18" charset="0"/>
              </a:rPr>
              <a:t>Tip-to-target distance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xmlns="" id="{197EFF71-8483-6F53-9F24-6BFAE4503C67}"/>
              </a:ext>
            </a:extLst>
          </p:cNvPr>
          <p:cNvSpPr>
            <a:spLocks noGrp="1"/>
          </p:cNvSpPr>
          <p:nvPr>
            <p:ph type="title"/>
          </p:nvPr>
        </p:nvSpPr>
        <p:spPr/>
        <p:txBody>
          <a:bodyPr/>
          <a:lstStyle/>
          <a:p>
            <a:pPr>
              <a:defRPr/>
            </a:pPr>
            <a:r>
              <a:rPr lang="en-US" sz="3200" dirty="0">
                <a:latin typeface="Algerian" pitchFamily="82" charset="0"/>
              </a:rPr>
              <a:t>                       TAKE HOME MESSAGE</a:t>
            </a:r>
            <a:endParaRPr lang="en-US" sz="3200" b="1" dirty="0">
              <a:solidFill>
                <a:schemeClr val="accent2">
                  <a:lumMod val="60000"/>
                  <a:lumOff val="40000"/>
                </a:schemeClr>
              </a:solidFill>
              <a:latin typeface="Lucida Calligraphy" pitchFamily="66" charset="0"/>
            </a:endParaRPr>
          </a:p>
        </p:txBody>
      </p:sp>
      <p:sp>
        <p:nvSpPr>
          <p:cNvPr id="83971" name="Content Placeholder 2">
            <a:extLst>
              <a:ext uri="{FF2B5EF4-FFF2-40B4-BE49-F238E27FC236}">
                <a16:creationId xmlns:a16="http://schemas.microsoft.com/office/drawing/2014/main" xmlns="" id="{DD5EBC76-97C4-5B4A-5920-AC1E574FD051}"/>
              </a:ext>
            </a:extLst>
          </p:cNvPr>
          <p:cNvSpPr>
            <a:spLocks noGrp="1"/>
          </p:cNvSpPr>
          <p:nvPr>
            <p:ph idx="1"/>
          </p:nvPr>
        </p:nvSpPr>
        <p:spPr/>
        <p:txBody>
          <a:bodyPr/>
          <a:lstStyle/>
          <a:p>
            <a:pPr algn="ctr">
              <a:lnSpc>
                <a:spcPct val="150000"/>
              </a:lnSpc>
              <a:buFontTx/>
              <a:buNone/>
            </a:pPr>
            <a:r>
              <a:rPr lang="en-US" altLang="en-US" sz="2400"/>
              <a:t>    </a:t>
            </a:r>
            <a:r>
              <a:rPr lang="en-US" altLang="en-US" sz="2400" b="1">
                <a:solidFill>
                  <a:srgbClr val="A2412E"/>
                </a:solidFill>
              </a:rPr>
              <a:t>Our knowledge of the smear layer, its structure and function is rapidly growing and will influence all areas of clinical dentistry in the near future. Much more work needs to be done, but the promise of greater understanding of the smear layer should provide increased beneficial through improved dental therapy.</a:t>
            </a:r>
          </a:p>
        </p:txBody>
      </p:sp>
      <p:pic>
        <p:nvPicPr>
          <p:cNvPr id="83972" name="Picture 4" descr="C:\Users\singh\Desktop\my folder 1\my seminars\3rd year seminars\smear layer\0507_Ruddle_Figure9b.jpg">
            <a:extLst>
              <a:ext uri="{FF2B5EF4-FFF2-40B4-BE49-F238E27FC236}">
                <a16:creationId xmlns:a16="http://schemas.microsoft.com/office/drawing/2014/main" xmlns="" id="{878B62A6-2938-4971-1984-9387FD4DF14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28601"/>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EE572-CA07-F56B-0B4D-C536D385C101}"/>
              </a:ext>
            </a:extLst>
          </p:cNvPr>
          <p:cNvSpPr>
            <a:spLocks noGrp="1"/>
          </p:cNvSpPr>
          <p:nvPr>
            <p:ph type="title"/>
          </p:nvPr>
        </p:nvSpPr>
        <p:spPr/>
        <p:txBody>
          <a:bodyPr/>
          <a:lstStyle/>
          <a:p>
            <a:pPr algn="ctr"/>
            <a:r>
              <a:rPr lang="en-IN" dirty="0"/>
              <a:t>QUESTIONS</a:t>
            </a:r>
          </a:p>
        </p:txBody>
      </p:sp>
      <p:sp>
        <p:nvSpPr>
          <p:cNvPr id="3" name="Content Placeholder 2">
            <a:extLst>
              <a:ext uri="{FF2B5EF4-FFF2-40B4-BE49-F238E27FC236}">
                <a16:creationId xmlns:a16="http://schemas.microsoft.com/office/drawing/2014/main" xmlns="" id="{617FE096-0EE4-A3DB-1B2A-48F0168EAD31}"/>
              </a:ext>
            </a:extLst>
          </p:cNvPr>
          <p:cNvSpPr>
            <a:spLocks noGrp="1"/>
          </p:cNvSpPr>
          <p:nvPr>
            <p:ph idx="1"/>
          </p:nvPr>
        </p:nvSpPr>
        <p:spPr/>
        <p:txBody>
          <a:bodyPr/>
          <a:lstStyle/>
          <a:p>
            <a:r>
              <a:rPr lang="en-IN" dirty="0"/>
              <a:t>What is smear layer?</a:t>
            </a:r>
          </a:p>
          <a:p>
            <a:r>
              <a:rPr lang="en-IN" dirty="0"/>
              <a:t>What are different components of smear layer?</a:t>
            </a:r>
          </a:p>
          <a:p>
            <a:r>
              <a:rPr lang="en-IN" dirty="0"/>
              <a:t>What are methods of removal of smear layer?</a:t>
            </a:r>
          </a:p>
          <a:p>
            <a:endParaRPr lang="en-IN" dirty="0"/>
          </a:p>
        </p:txBody>
      </p:sp>
    </p:spTree>
    <p:extLst>
      <p:ext uri="{BB962C8B-B14F-4D97-AF65-F5344CB8AC3E}">
        <p14:creationId xmlns:p14="http://schemas.microsoft.com/office/powerpoint/2010/main" xmlns="" val="760558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xmlns="" id="{B43F7A00-7B4A-9212-AB17-2EBD2006EF02}"/>
              </a:ext>
            </a:extLst>
          </p:cNvPr>
          <p:cNvSpPr>
            <a:spLocks noGrp="1"/>
          </p:cNvSpPr>
          <p:nvPr>
            <p:ph type="title"/>
          </p:nvPr>
        </p:nvSpPr>
        <p:spPr/>
        <p:txBody>
          <a:bodyPr/>
          <a:lstStyle/>
          <a:p>
            <a:r>
              <a:rPr lang="en-US" altLang="en-US" sz="3200">
                <a:latin typeface="Algerian" panose="04020705040A02060702" pitchFamily="82" charset="0"/>
              </a:rPr>
              <a:t>     references</a:t>
            </a:r>
          </a:p>
        </p:txBody>
      </p:sp>
      <p:sp>
        <p:nvSpPr>
          <p:cNvPr id="86019" name="Content Placeholder 2">
            <a:extLst>
              <a:ext uri="{FF2B5EF4-FFF2-40B4-BE49-F238E27FC236}">
                <a16:creationId xmlns:a16="http://schemas.microsoft.com/office/drawing/2014/main" xmlns="" id="{02F2C050-7A2A-4E1B-F222-33DD1F9E87E8}"/>
              </a:ext>
            </a:extLst>
          </p:cNvPr>
          <p:cNvSpPr>
            <a:spLocks noGrp="1"/>
          </p:cNvSpPr>
          <p:nvPr>
            <p:ph idx="1"/>
          </p:nvPr>
        </p:nvSpPr>
        <p:spPr>
          <a:xfrm>
            <a:off x="2286000" y="1828800"/>
            <a:ext cx="7467600" cy="4191000"/>
          </a:xfrm>
        </p:spPr>
        <p:txBody>
          <a:bodyPr/>
          <a:lstStyle/>
          <a:p>
            <a:pPr algn="just">
              <a:lnSpc>
                <a:spcPct val="150000"/>
              </a:lnSpc>
            </a:pPr>
            <a:r>
              <a:rPr lang="en-US" altLang="en-US" sz="1800" b="1"/>
              <a:t>Abou-Rass M and Piccinino MV</a:t>
            </a:r>
            <a:r>
              <a:rPr lang="en-US" altLang="en-US" sz="1800"/>
              <a:t>. The effectiveness of four clinical irrigation methods on the removal of root canal debris. Oral Surg Oral Med Oral Pathol 1982;54:323.</a:t>
            </a:r>
          </a:p>
          <a:p>
            <a:pPr algn="just">
              <a:lnSpc>
                <a:spcPct val="150000"/>
              </a:lnSpc>
            </a:pPr>
            <a:r>
              <a:rPr lang="en-US" altLang="en-US" sz="1800" b="1"/>
              <a:t>Czonstkowsky M et al</a:t>
            </a:r>
            <a:r>
              <a:rPr lang="en-US" altLang="en-US" sz="1800"/>
              <a:t>. The smear layer in endodontics. Dent Clin North Am 1990;34:13.</a:t>
            </a:r>
          </a:p>
          <a:p>
            <a:pPr algn="just">
              <a:lnSpc>
                <a:spcPct val="150000"/>
              </a:lnSpc>
            </a:pPr>
            <a:r>
              <a:rPr lang="en-US" altLang="en-US" sz="1800" b="1"/>
              <a:t>Torabinejad M et al</a:t>
            </a:r>
            <a:r>
              <a:rPr lang="en-US" altLang="en-US" sz="1800"/>
              <a:t>. Clinical implications of the smear layer in endodontics: a review. Oral Surg Oral Med Oral Pathol Oral Radiol Endod 2002;94:658. </a:t>
            </a:r>
          </a:p>
          <a:p>
            <a:pPr algn="just">
              <a:lnSpc>
                <a:spcPct val="150000"/>
              </a:lnSpc>
            </a:pPr>
            <a:endParaRPr lang="en-US" alt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a:extLst>
              <a:ext uri="{FF2B5EF4-FFF2-40B4-BE49-F238E27FC236}">
                <a16:creationId xmlns:a16="http://schemas.microsoft.com/office/drawing/2014/main" xmlns="" id="{05C45C94-F830-C271-907D-9DE0BF05C700}"/>
              </a:ext>
            </a:extLst>
          </p:cNvPr>
          <p:cNvSpPr>
            <a:spLocks noGrp="1"/>
          </p:cNvSpPr>
          <p:nvPr>
            <p:ph idx="1"/>
          </p:nvPr>
        </p:nvSpPr>
        <p:spPr>
          <a:xfrm>
            <a:off x="2286000" y="1371600"/>
            <a:ext cx="7467600" cy="4648200"/>
          </a:xfrm>
        </p:spPr>
        <p:txBody>
          <a:bodyPr>
            <a:normAutofit fontScale="92500"/>
          </a:bodyPr>
          <a:lstStyle/>
          <a:p>
            <a:pPr algn="just">
              <a:lnSpc>
                <a:spcPct val="150000"/>
              </a:lnSpc>
            </a:pPr>
            <a:r>
              <a:rPr lang="en-US" altLang="en-US" sz="2000" b="1"/>
              <a:t>Baumgartner JC and Mader CL</a:t>
            </a:r>
            <a:r>
              <a:rPr lang="en-US" altLang="en-US" sz="2000"/>
              <a:t>. A scanning electron microscope evaluation of four root canal irrigation regimes. J Endod 1987;13;147.</a:t>
            </a:r>
          </a:p>
          <a:p>
            <a:pPr algn="just">
              <a:lnSpc>
                <a:spcPct val="150000"/>
              </a:lnSpc>
            </a:pPr>
            <a:r>
              <a:rPr lang="en-US" altLang="en-US" sz="2000" b="1"/>
              <a:t>Bergenholtz G and Spangberg L</a:t>
            </a:r>
            <a:r>
              <a:rPr lang="en-US" altLang="en-US" sz="2000"/>
              <a:t>. Controversies in endodontics. Crit Rev Oral Biol Med 2004;15:99.</a:t>
            </a:r>
          </a:p>
          <a:p>
            <a:pPr algn="just">
              <a:lnSpc>
                <a:spcPct val="150000"/>
              </a:lnSpc>
            </a:pPr>
            <a:r>
              <a:rPr lang="en-US" altLang="en-US" sz="2000" b="1"/>
              <a:t>Calt S and Serper A</a:t>
            </a:r>
            <a:r>
              <a:rPr lang="en-US" altLang="en-US" sz="2000"/>
              <a:t>. Time dependent effects of EDTA of dentin structures. J Endod 2002;28:17.</a:t>
            </a:r>
          </a:p>
          <a:p>
            <a:pPr algn="just">
              <a:lnSpc>
                <a:spcPct val="150000"/>
              </a:lnSpc>
            </a:pPr>
            <a:r>
              <a:rPr lang="en-US" altLang="en-US" sz="2000" b="1"/>
              <a:t>Cameron JA. </a:t>
            </a:r>
            <a:r>
              <a:rPr lang="en-US" altLang="en-US" sz="2000"/>
              <a:t>Factors affecting the clinical efficiency of ultrasonic endodontics: a scanning electron microscopy study. Int Endod J 1995;28:47.</a:t>
            </a:r>
          </a:p>
          <a:p>
            <a:pPr algn="just">
              <a:buFontTx/>
              <a:buNone/>
            </a:pPr>
            <a:endParaRPr lang="en-US" altLang="en-US" sz="2000"/>
          </a:p>
        </p:txBody>
      </p:sp>
      <p:pic>
        <p:nvPicPr>
          <p:cNvPr id="87043" name="Picture 4" descr="C:\Users\singh\Desktop\my folder 1\my seminars\3rd year seminars\smear layer\0507_Ruddle_Figure9b.jpg">
            <a:extLst>
              <a:ext uri="{FF2B5EF4-FFF2-40B4-BE49-F238E27FC236}">
                <a16:creationId xmlns:a16="http://schemas.microsoft.com/office/drawing/2014/main" xmlns="" id="{132A1E3F-2E25-7C61-D4BF-42AF2E4B2A7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1" y="228600"/>
            <a:ext cx="94456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6F2A7-EE7D-5273-0738-880CC41D51F5}"/>
              </a:ext>
            </a:extLst>
          </p:cNvPr>
          <p:cNvSpPr>
            <a:spLocks noGrp="1"/>
          </p:cNvSpPr>
          <p:nvPr>
            <p:ph type="title"/>
          </p:nvPr>
        </p:nvSpPr>
        <p:spPr/>
        <p:txBody>
          <a:bodyPr/>
          <a:lstStyle/>
          <a:p>
            <a:pPr algn="ctr">
              <a:defRPr/>
            </a:pPr>
            <a:r>
              <a:rPr lang="en-US" dirty="0">
                <a:solidFill>
                  <a:schemeClr val="tx1">
                    <a:lumMod val="50000"/>
                  </a:schemeClr>
                </a:solidFill>
                <a:latin typeface="Algerian" pitchFamily="82" charset="0"/>
              </a:rPr>
              <a:t>    </a:t>
            </a:r>
            <a:r>
              <a:rPr lang="en-US" sz="3200" dirty="0">
                <a:solidFill>
                  <a:schemeClr val="tx1">
                    <a:lumMod val="50000"/>
                  </a:schemeClr>
                </a:solidFill>
                <a:latin typeface="Algerian" pitchFamily="82" charset="0"/>
              </a:rPr>
              <a:t>Contents</a:t>
            </a:r>
            <a:r>
              <a:rPr lang="en-US" sz="3200" dirty="0"/>
              <a:t> </a:t>
            </a:r>
          </a:p>
        </p:txBody>
      </p:sp>
      <p:sp>
        <p:nvSpPr>
          <p:cNvPr id="33795" name="Content Placeholder 2">
            <a:extLst>
              <a:ext uri="{FF2B5EF4-FFF2-40B4-BE49-F238E27FC236}">
                <a16:creationId xmlns:a16="http://schemas.microsoft.com/office/drawing/2014/main" xmlns="" id="{28481284-C55B-7070-58F0-088557FCBF5F}"/>
              </a:ext>
            </a:extLst>
          </p:cNvPr>
          <p:cNvSpPr>
            <a:spLocks noGrp="1"/>
          </p:cNvSpPr>
          <p:nvPr>
            <p:ph idx="1"/>
          </p:nvPr>
        </p:nvSpPr>
        <p:spPr/>
        <p:txBody>
          <a:bodyPr/>
          <a:lstStyle/>
          <a:p>
            <a:r>
              <a:rPr lang="en-US" altLang="en-US">
                <a:latin typeface="BankGothic Lt BT" pitchFamily="34" charset="0"/>
              </a:rPr>
              <a:t>Definitions</a:t>
            </a:r>
          </a:p>
          <a:p>
            <a:r>
              <a:rPr lang="en-US" altLang="en-US">
                <a:latin typeface="BankGothic Lt BT" pitchFamily="34" charset="0"/>
              </a:rPr>
              <a:t>history </a:t>
            </a:r>
          </a:p>
          <a:p>
            <a:r>
              <a:rPr lang="en-US" altLang="en-US">
                <a:latin typeface="BankGothic Lt BT" pitchFamily="34" charset="0"/>
              </a:rPr>
              <a:t>Structure and components</a:t>
            </a:r>
          </a:p>
          <a:p>
            <a:r>
              <a:rPr lang="en-US" altLang="en-US">
                <a:latin typeface="BankGothic Lt BT" pitchFamily="34" charset="0"/>
              </a:rPr>
              <a:t>Morphology</a:t>
            </a:r>
          </a:p>
          <a:p>
            <a:r>
              <a:rPr lang="en-US" altLang="en-US">
                <a:latin typeface="BankGothic Lt BT" pitchFamily="34" charset="0"/>
              </a:rPr>
              <a:t>Bonding &amp; smear layer</a:t>
            </a:r>
          </a:p>
          <a:p>
            <a:r>
              <a:rPr lang="en-US" altLang="en-US">
                <a:latin typeface="BankGothic Lt BT" pitchFamily="34" charset="0"/>
              </a:rPr>
              <a:t>Method of removal</a:t>
            </a:r>
          </a:p>
          <a:p>
            <a:r>
              <a:rPr lang="en-US" altLang="en-US">
                <a:latin typeface="BankGothic Lt BT" pitchFamily="34" charset="0"/>
              </a:rPr>
              <a:t>Conclusion</a:t>
            </a:r>
          </a:p>
          <a:p>
            <a:r>
              <a:rPr lang="en-US" altLang="en-US">
                <a:latin typeface="BankGothic Lt BT" pitchFamily="34" charset="0"/>
              </a:rPr>
              <a:t>references</a:t>
            </a:r>
          </a:p>
        </p:txBody>
      </p:sp>
      <p:pic>
        <p:nvPicPr>
          <p:cNvPr id="33796" name="Picture 4" descr="C:\Users\singh\Desktop\my folder 1\my seminars\3rd year seminars\smear layer\0507_Ruddle_Figure9b.jpg">
            <a:extLst>
              <a:ext uri="{FF2B5EF4-FFF2-40B4-BE49-F238E27FC236}">
                <a16:creationId xmlns:a16="http://schemas.microsoft.com/office/drawing/2014/main" xmlns="" id="{8CA6C5F4-2A5A-2C86-5775-AE6B9A59481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28601"/>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a:extLst>
              <a:ext uri="{FF2B5EF4-FFF2-40B4-BE49-F238E27FC236}">
                <a16:creationId xmlns:a16="http://schemas.microsoft.com/office/drawing/2014/main" xmlns="" id="{299210C8-F410-0A66-39C0-3EF9F99E4F3B}"/>
              </a:ext>
            </a:extLst>
          </p:cNvPr>
          <p:cNvSpPr>
            <a:spLocks noGrp="1"/>
          </p:cNvSpPr>
          <p:nvPr>
            <p:ph idx="1"/>
          </p:nvPr>
        </p:nvSpPr>
        <p:spPr/>
        <p:txBody>
          <a:bodyPr/>
          <a:lstStyle/>
          <a:p>
            <a:pPr algn="just">
              <a:lnSpc>
                <a:spcPct val="200000"/>
              </a:lnSpc>
            </a:pPr>
            <a:r>
              <a:rPr lang="en-US" altLang="en-US" sz="1800" b="1"/>
              <a:t>Haapasalo M and Orstavik D. </a:t>
            </a:r>
            <a:r>
              <a:rPr lang="en-US" altLang="en-US" sz="1800"/>
              <a:t>In vitro infection and disinfection of dentinal tubules. J Dent Res 1987;66:1375-9.</a:t>
            </a:r>
          </a:p>
          <a:p>
            <a:pPr algn="just">
              <a:lnSpc>
                <a:spcPct val="200000"/>
              </a:lnSpc>
            </a:pPr>
            <a:r>
              <a:rPr lang="en-US" altLang="en-US" sz="1800" b="1"/>
              <a:t>Czonstkowsky M, Wilson EG and Holstein FA</a:t>
            </a:r>
            <a:r>
              <a:rPr lang="en-US" altLang="en-US" sz="1800"/>
              <a:t>. The smear layer in endodontics. Dent Clin North Am 1990;34:13-25.</a:t>
            </a:r>
          </a:p>
          <a:p>
            <a:pPr algn="just">
              <a:lnSpc>
                <a:spcPct val="200000"/>
              </a:lnSpc>
            </a:pPr>
            <a:r>
              <a:rPr lang="en-US" altLang="en-US" sz="1800" b="1"/>
              <a:t>Chang SL</a:t>
            </a:r>
            <a:r>
              <a:rPr lang="en-US" altLang="en-US" sz="1800"/>
              <a:t>. Modern concept of disinfection. J Sanit Eng Div Proc ASCE 1971;97-689.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Admin\Pictures\photo\do_not_run.jpg">
            <a:extLst>
              <a:ext uri="{FF2B5EF4-FFF2-40B4-BE49-F238E27FC236}">
                <a16:creationId xmlns:a16="http://schemas.microsoft.com/office/drawing/2014/main" xmlns="" id="{3AD6382E-1178-C99D-1403-5ED7D29CB5E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F050AA85-C2FD-8E6B-88EF-B293D8092F74}"/>
              </a:ext>
            </a:extLst>
          </p:cNvPr>
          <p:cNvSpPr/>
          <p:nvPr/>
        </p:nvSpPr>
        <p:spPr>
          <a:xfrm>
            <a:off x="1752600" y="5715000"/>
            <a:ext cx="4343400" cy="990600"/>
          </a:xfrm>
          <a:prstGeom prst="rect">
            <a:avLst/>
          </a:prstGeom>
          <a:ln/>
          <a:effectLst>
            <a:glow rad="139700">
              <a:schemeClr val="accent3">
                <a:satMod val="175000"/>
                <a:alpha val="40000"/>
              </a:schemeClr>
            </a:glow>
            <a:outerShdw blurRad="40000" dist="23000" dir="5400000" rotWithShape="0">
              <a:srgbClr val="000000">
                <a:alpha val="35000"/>
              </a:srgbClr>
            </a:outerShdw>
          </a:effectLst>
        </p:spPr>
        <p:style>
          <a:lnRef idx="1">
            <a:schemeClr val="accent3"/>
          </a:lnRef>
          <a:fillRef idx="1003">
            <a:schemeClr val="lt1"/>
          </a:fillRef>
          <a:effectRef idx="2">
            <a:schemeClr val="accent3"/>
          </a:effectRef>
          <a:fontRef idx="minor">
            <a:schemeClr val="lt1"/>
          </a:fontRef>
        </p:style>
        <p:txBody>
          <a:bodyPr anchor="ctr"/>
          <a:lstStyle/>
          <a:p>
            <a:pPr algn="ctr">
              <a:defRPr/>
            </a:pPr>
            <a:r>
              <a:rPr lang="en-US" sz="3600" b="1" dirty="0">
                <a:solidFill>
                  <a:srgbClr val="090306"/>
                </a:solidFill>
                <a:latin typeface="Lucida Calligraphy" pitchFamily="66" charset="0"/>
              </a:rPr>
              <a:t>THANKYOU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C:\Users\singh\Desktop\my folder 1\my seminars\3rd year seminars\smear layer\sem3_1.jpg">
            <a:extLst>
              <a:ext uri="{FF2B5EF4-FFF2-40B4-BE49-F238E27FC236}">
                <a16:creationId xmlns:a16="http://schemas.microsoft.com/office/drawing/2014/main" xmlns="" id="{FFFB8A26-7A75-5190-16B4-797FA4D900B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CA48E07A-4B0D-A61E-592F-97C5A51F59EC}"/>
              </a:ext>
            </a:extLst>
          </p:cNvPr>
          <p:cNvSpPr>
            <a:spLocks noGrp="1"/>
          </p:cNvSpPr>
          <p:nvPr>
            <p:ph type="title"/>
          </p:nvPr>
        </p:nvSpPr>
        <p:spPr>
          <a:xfrm>
            <a:off x="3200401" y="2743200"/>
            <a:ext cx="6818313" cy="1447800"/>
          </a:xfrm>
        </p:spPr>
        <p:txBody>
          <a:bodyPr>
            <a:normAutofit fontScale="90000"/>
          </a:bodyPr>
          <a:lstStyle/>
          <a:p>
            <a:pPr algn="ctr">
              <a:lnSpc>
                <a:spcPct val="150000"/>
              </a:lnSpc>
              <a:defRPr/>
            </a:pPr>
            <a:r>
              <a:rPr lang="en-US" sz="4800" dirty="0">
                <a:solidFill>
                  <a:srgbClr val="090306"/>
                </a:solidFill>
                <a:latin typeface="Berlin Sans FB Demi" pitchFamily="34" charset="0"/>
              </a:rPr>
              <a:t>SHOULD THE SMEAR LAYER BE REMOVED???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C:\Users\singh\Desktop\my folder 1\my seminars\3rd year seminars\smear layer\0507_Ruddle_Figure9b.jpg">
            <a:extLst>
              <a:ext uri="{FF2B5EF4-FFF2-40B4-BE49-F238E27FC236}">
                <a16:creationId xmlns:a16="http://schemas.microsoft.com/office/drawing/2014/main" xmlns="" id="{D1D2B235-67E8-482B-934A-A3CB09F7F7E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28601"/>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xmlns="" id="{7A2FBE06-5695-7F4C-7BB7-7F8F10906A1C}"/>
              </a:ext>
            </a:extLst>
          </p:cNvPr>
          <p:cNvSpPr/>
          <p:nvPr/>
        </p:nvSpPr>
        <p:spPr>
          <a:xfrm>
            <a:off x="2286000" y="1905000"/>
            <a:ext cx="73914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Content Placeholder 2">
            <a:extLst>
              <a:ext uri="{FF2B5EF4-FFF2-40B4-BE49-F238E27FC236}">
                <a16:creationId xmlns:a16="http://schemas.microsoft.com/office/drawing/2014/main" xmlns="" id="{9E512AE9-BDFF-961D-4DC4-7F9E0E452BAD}"/>
              </a:ext>
            </a:extLst>
          </p:cNvPr>
          <p:cNvSpPr>
            <a:spLocks noGrp="1"/>
          </p:cNvSpPr>
          <p:nvPr>
            <p:ph idx="1"/>
          </p:nvPr>
        </p:nvSpPr>
        <p:spPr>
          <a:xfrm>
            <a:off x="2133600" y="685800"/>
            <a:ext cx="7543800" cy="5257800"/>
          </a:xfrm>
        </p:spPr>
        <p:txBody>
          <a:bodyPr/>
          <a:lstStyle/>
          <a:p>
            <a:pPr algn="ctr">
              <a:lnSpc>
                <a:spcPct val="150000"/>
              </a:lnSpc>
              <a:buFontTx/>
              <a:buNone/>
            </a:pPr>
            <a:r>
              <a:rPr lang="en-US" altLang="en-US" sz="2400"/>
              <a:t>        </a:t>
            </a:r>
            <a:r>
              <a:rPr lang="en-US" altLang="en-US" b="1">
                <a:solidFill>
                  <a:srgbClr val="A2412E"/>
                </a:solidFill>
                <a:latin typeface="Lucida Calligraphy" panose="03010101010101010101" pitchFamily="66" charset="0"/>
              </a:rPr>
              <a:t>Should be removed</a:t>
            </a:r>
            <a:endParaRPr lang="en-US" altLang="en-US" sz="2400" b="1">
              <a:solidFill>
                <a:srgbClr val="A2412E"/>
              </a:solidFill>
              <a:latin typeface="Lucida Calligraphy" panose="03010101010101010101" pitchFamily="66" charset="0"/>
            </a:endParaRPr>
          </a:p>
          <a:p>
            <a:pPr algn="just">
              <a:lnSpc>
                <a:spcPct val="150000"/>
              </a:lnSpc>
              <a:buFontTx/>
              <a:buNone/>
            </a:pPr>
            <a:endParaRPr lang="en-US" altLang="en-US" sz="2400" b="1" u="sng"/>
          </a:p>
          <a:p>
            <a:pPr algn="just">
              <a:lnSpc>
                <a:spcPct val="150000"/>
              </a:lnSpc>
              <a:buFontTx/>
              <a:buNone/>
            </a:pPr>
            <a:r>
              <a:rPr lang="en-US" altLang="en-US" sz="2400"/>
              <a:t>    </a:t>
            </a:r>
            <a:r>
              <a:rPr lang="en-US" altLang="en-US" sz="2000" b="1">
                <a:solidFill>
                  <a:srgbClr val="BC5885"/>
                </a:solidFill>
              </a:rPr>
              <a:t>Pashley 1985</a:t>
            </a:r>
            <a:r>
              <a:rPr lang="en-US" altLang="en-US" sz="2400" b="1">
                <a:solidFill>
                  <a:srgbClr val="BC5885"/>
                </a:solidFill>
              </a:rPr>
              <a:t>, </a:t>
            </a:r>
            <a:r>
              <a:rPr lang="en-US" altLang="en-US" sz="2000" b="1">
                <a:solidFill>
                  <a:srgbClr val="BC5885"/>
                </a:solidFill>
              </a:rPr>
              <a:t>Meryon &amp; Brook 1990</a:t>
            </a:r>
            <a:r>
              <a:rPr lang="en-US" altLang="en-US" sz="2400" b="1">
                <a:solidFill>
                  <a:srgbClr val="BC5885"/>
                </a:solidFill>
              </a:rPr>
              <a:t>, </a:t>
            </a:r>
            <a:r>
              <a:rPr lang="en-US" altLang="en-US" sz="2000" b="1">
                <a:solidFill>
                  <a:srgbClr val="BC5885"/>
                </a:solidFill>
              </a:rPr>
              <a:t>Gutmann 1993</a:t>
            </a:r>
            <a:r>
              <a:rPr lang="en-US" altLang="en-US" sz="2400" b="1">
                <a:solidFill>
                  <a:srgbClr val="BC5885"/>
                </a:solidFill>
              </a:rPr>
              <a:t>,  </a:t>
            </a:r>
            <a:r>
              <a:rPr lang="en-US" altLang="en-US" sz="1800" b="1">
                <a:solidFill>
                  <a:srgbClr val="BC5885"/>
                </a:solidFill>
              </a:rPr>
              <a:t>Drake et al. 1994, Goldberg et al. 1995, George et al. 2005, Shahravan et al. 2007</a:t>
            </a:r>
          </a:p>
          <a:p>
            <a:pPr algn="just">
              <a:lnSpc>
                <a:spcPct val="150000"/>
              </a:lnSpc>
              <a:buFontTx/>
              <a:buNone/>
            </a:pPr>
            <a:r>
              <a:rPr lang="en-US" altLang="en-US" sz="1800"/>
              <a:t> </a:t>
            </a:r>
          </a:p>
          <a:p>
            <a:pPr algn="just">
              <a:lnSpc>
                <a:spcPct val="150000"/>
              </a:lnSpc>
              <a:buFontTx/>
              <a:buNone/>
            </a:pPr>
            <a:r>
              <a:rPr lang="en-US" altLang="en-US" sz="2000"/>
              <a:t>     1. It has an unpredictable thickness and volume, because of greater portion of it consists of water it should remove.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amond(in)">
                                      <p:cBhvr>
                                        <p:cTn id="7" dur="2000"/>
                                        <p:tgtEl>
                                          <p:spTgt spid="2">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diamond(in)">
                                      <p:cBhvr>
                                        <p:cTn id="1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xmlns="" id="{5B5C31DF-13E6-BCD9-4E9C-DEC987ADAB54}"/>
              </a:ext>
            </a:extLst>
          </p:cNvPr>
          <p:cNvSpPr>
            <a:spLocks noGrp="1"/>
          </p:cNvSpPr>
          <p:nvPr>
            <p:ph idx="1"/>
          </p:nvPr>
        </p:nvSpPr>
        <p:spPr/>
        <p:txBody>
          <a:bodyPr/>
          <a:lstStyle/>
          <a:p>
            <a:pPr algn="just">
              <a:lnSpc>
                <a:spcPct val="200000"/>
              </a:lnSpc>
              <a:buFontTx/>
              <a:buNone/>
            </a:pPr>
            <a:r>
              <a:rPr lang="en-US" altLang="en-US" sz="2000"/>
              <a:t>2. It contains bacteria, their by-products and necrotic tissue. Bacteria may survive and multiply and can proliferate into the dentinal tubules, which may serve as a reservoir of microbial irritants.</a:t>
            </a:r>
          </a:p>
          <a:p>
            <a:pPr algn="just">
              <a:lnSpc>
                <a:spcPct val="200000"/>
              </a:lnSpc>
              <a:buFontTx/>
              <a:buNone/>
            </a:pPr>
            <a:r>
              <a:rPr lang="en-US" altLang="en-US" sz="2000"/>
              <a:t>3. </a:t>
            </a:r>
            <a:r>
              <a:rPr lang="en-US" altLang="en-US" sz="2000" b="1">
                <a:solidFill>
                  <a:srgbClr val="002060"/>
                </a:solidFill>
              </a:rPr>
              <a:t>It may acts as a substrate for bacteria, allowing their deeper penetration in the dentinal tubules. </a:t>
            </a:r>
          </a:p>
        </p:txBody>
      </p:sp>
      <p:pic>
        <p:nvPicPr>
          <p:cNvPr id="63491" name="Picture 4" descr="C:\Users\singh\Desktop\my folder 1\my seminars\3rd year seminars\smear layer\0507_Ruddle_Figure9b.jpg">
            <a:extLst>
              <a:ext uri="{FF2B5EF4-FFF2-40B4-BE49-F238E27FC236}">
                <a16:creationId xmlns:a16="http://schemas.microsoft.com/office/drawing/2014/main" xmlns="" id="{CB2BA94D-56D5-A735-FDD3-D6C989D1455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28601"/>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a:extLst>
              <a:ext uri="{FF2B5EF4-FFF2-40B4-BE49-F238E27FC236}">
                <a16:creationId xmlns:a16="http://schemas.microsoft.com/office/drawing/2014/main" xmlns="" id="{41753547-258E-C04F-429E-AEFD373B849B}"/>
              </a:ext>
            </a:extLst>
          </p:cNvPr>
          <p:cNvSpPr>
            <a:spLocks noGrp="1"/>
          </p:cNvSpPr>
          <p:nvPr>
            <p:ph idx="1"/>
          </p:nvPr>
        </p:nvSpPr>
        <p:spPr>
          <a:xfrm>
            <a:off x="2286000" y="1524000"/>
            <a:ext cx="7467600" cy="4495800"/>
          </a:xfrm>
        </p:spPr>
        <p:txBody>
          <a:bodyPr/>
          <a:lstStyle/>
          <a:p>
            <a:pPr algn="just">
              <a:lnSpc>
                <a:spcPct val="150000"/>
              </a:lnSpc>
              <a:buFontTx/>
              <a:buNone/>
            </a:pPr>
            <a:r>
              <a:rPr lang="en-US" altLang="en-US" sz="2000"/>
              <a:t>4. It may limit the optimum penetration of disinfecting agents. Bacteria may be found deep within dentinal tubules and smear layer may block the effects of disinfectants in them.</a:t>
            </a:r>
          </a:p>
          <a:p>
            <a:pPr algn="just">
              <a:lnSpc>
                <a:spcPct val="150000"/>
              </a:lnSpc>
              <a:buFontTx/>
              <a:buNone/>
            </a:pPr>
            <a:endParaRPr lang="en-US" altLang="en-US" sz="2000"/>
          </a:p>
          <a:p>
            <a:pPr algn="just">
              <a:lnSpc>
                <a:spcPct val="150000"/>
              </a:lnSpc>
              <a:buFontTx/>
              <a:buNone/>
            </a:pPr>
            <a:r>
              <a:rPr lang="en-US" altLang="en-US" sz="2000">
                <a:solidFill>
                  <a:srgbClr val="002060"/>
                </a:solidFill>
              </a:rPr>
              <a:t>5. </a:t>
            </a:r>
            <a:r>
              <a:rPr lang="en-US" altLang="en-US" sz="2000" b="1">
                <a:solidFill>
                  <a:srgbClr val="002060"/>
                </a:solidFill>
              </a:rPr>
              <a:t>It can act as a barrier between filling materials and the canal wall and therefore compromise the formation of a satisfactory seal.</a:t>
            </a:r>
          </a:p>
          <a:p>
            <a:pPr algn="just">
              <a:lnSpc>
                <a:spcPct val="150000"/>
              </a:lnSpc>
              <a:buFontTx/>
              <a:buNone/>
            </a:pPr>
            <a:r>
              <a:rPr lang="en-US" altLang="en-US" sz="2000"/>
              <a:t>               </a:t>
            </a:r>
          </a:p>
        </p:txBody>
      </p:sp>
      <p:pic>
        <p:nvPicPr>
          <p:cNvPr id="64515" name="Picture 4" descr="C:\Users\singh\Desktop\my folder 1\my seminars\3rd year seminars\smear layer\0507_Ruddle_Figure9b.jpg">
            <a:extLst>
              <a:ext uri="{FF2B5EF4-FFF2-40B4-BE49-F238E27FC236}">
                <a16:creationId xmlns:a16="http://schemas.microsoft.com/office/drawing/2014/main" xmlns="" id="{41C2FCFA-389A-751F-70F0-F7AF61BC1F0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28601"/>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a:extLst>
              <a:ext uri="{FF2B5EF4-FFF2-40B4-BE49-F238E27FC236}">
                <a16:creationId xmlns:a16="http://schemas.microsoft.com/office/drawing/2014/main" xmlns="" id="{83E0C0C3-7C52-8B9E-C4B6-DE9AC085A08F}"/>
              </a:ext>
            </a:extLst>
          </p:cNvPr>
          <p:cNvSpPr>
            <a:spLocks noGrp="1"/>
          </p:cNvSpPr>
          <p:nvPr>
            <p:ph idx="1"/>
          </p:nvPr>
        </p:nvSpPr>
        <p:spPr/>
        <p:txBody>
          <a:bodyPr/>
          <a:lstStyle/>
          <a:p>
            <a:pPr algn="just">
              <a:lnSpc>
                <a:spcPct val="150000"/>
              </a:lnSpc>
              <a:buFontTx/>
              <a:buNone/>
            </a:pPr>
            <a:r>
              <a:rPr lang="en-US" altLang="en-US" sz="2000" b="1">
                <a:solidFill>
                  <a:srgbClr val="C00000"/>
                </a:solidFill>
              </a:rPr>
              <a:t>     Lester and Boyde (1977) </a:t>
            </a:r>
            <a:r>
              <a:rPr lang="en-US" altLang="en-US" sz="2000"/>
              <a:t>found that zinc-oxide eugenol based root canal sealer failed to enter dentinal tubules in the presence of smear layer.</a:t>
            </a:r>
          </a:p>
          <a:p>
            <a:pPr algn="just">
              <a:lnSpc>
                <a:spcPct val="150000"/>
              </a:lnSpc>
              <a:buFontTx/>
              <a:buNone/>
            </a:pPr>
            <a:endParaRPr lang="en-US" altLang="en-US" sz="2000"/>
          </a:p>
          <a:p>
            <a:pPr algn="just">
              <a:lnSpc>
                <a:spcPct val="150000"/>
              </a:lnSpc>
              <a:buFontTx/>
              <a:buNone/>
            </a:pPr>
            <a:r>
              <a:rPr lang="en-US" altLang="en-US" sz="2000" b="1">
                <a:solidFill>
                  <a:srgbClr val="002060"/>
                </a:solidFill>
              </a:rPr>
              <a:t>6. It is a loosely adherent structure and a potential avenue for leakage and bacterial contaminant passage between the root canal filling and the dentinal walls. Its removal would facilitate canal filling and prevent the leakage.</a:t>
            </a:r>
          </a:p>
        </p:txBody>
      </p:sp>
      <p:pic>
        <p:nvPicPr>
          <p:cNvPr id="65539" name="Picture 4" descr="C:\Users\singh\Desktop\my folder 1\my seminars\3rd year seminars\smear layer\0507_Ruddle_Figure9b.jpg">
            <a:extLst>
              <a:ext uri="{FF2B5EF4-FFF2-40B4-BE49-F238E27FC236}">
                <a16:creationId xmlns:a16="http://schemas.microsoft.com/office/drawing/2014/main" xmlns="" id="{88A731C4-10F5-2D13-10CA-5A155916A6C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28601"/>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B2DE05A-87D5-60B4-DF50-FAA1CAB63C37}"/>
              </a:ext>
            </a:extLst>
          </p:cNvPr>
          <p:cNvSpPr>
            <a:spLocks noGrp="1"/>
          </p:cNvSpPr>
          <p:nvPr>
            <p:ph idx="1"/>
          </p:nvPr>
        </p:nvSpPr>
        <p:spPr>
          <a:xfrm>
            <a:off x="2286000" y="762000"/>
            <a:ext cx="7467600" cy="5257800"/>
          </a:xfrm>
        </p:spPr>
        <p:txBody>
          <a:bodyPr/>
          <a:lstStyle/>
          <a:p>
            <a:pPr algn="ctr">
              <a:buFontTx/>
              <a:buNone/>
              <a:defRPr/>
            </a:pPr>
            <a:r>
              <a:rPr lang="en-US" sz="2400" b="1" dirty="0"/>
              <a:t>    </a:t>
            </a:r>
            <a:r>
              <a:rPr lang="en-US" b="1" dirty="0">
                <a:solidFill>
                  <a:srgbClr val="A2412E"/>
                </a:solidFill>
                <a:latin typeface="Lucida Calligraphy" pitchFamily="66" charset="0"/>
              </a:rPr>
              <a:t>Should be retained</a:t>
            </a:r>
            <a:endParaRPr lang="en-US" sz="2400" b="1" dirty="0">
              <a:solidFill>
                <a:srgbClr val="A2412E"/>
              </a:solidFill>
              <a:latin typeface="Lucida Calligraphy" pitchFamily="66" charset="0"/>
            </a:endParaRPr>
          </a:p>
          <a:p>
            <a:pPr>
              <a:buFontTx/>
              <a:buNone/>
              <a:defRPr/>
            </a:pPr>
            <a:endParaRPr lang="en-US" sz="2400" b="1" u="sng" dirty="0"/>
          </a:p>
          <a:p>
            <a:pPr>
              <a:buFontTx/>
              <a:buNone/>
              <a:defRPr/>
            </a:pPr>
            <a:endParaRPr lang="en-US" sz="2000" b="1" u="sng" dirty="0"/>
          </a:p>
          <a:p>
            <a:pPr marL="457200" indent="-457200" algn="just">
              <a:lnSpc>
                <a:spcPct val="200000"/>
              </a:lnSpc>
              <a:buFontTx/>
              <a:buAutoNum type="arabicPeriod"/>
              <a:defRPr/>
            </a:pPr>
            <a:r>
              <a:rPr lang="en-US" sz="2000" b="1" dirty="0"/>
              <a:t>It can block the dentinal tubules, preventing the exchange of bacteria and other irritants by altering permeability (</a:t>
            </a:r>
            <a:r>
              <a:rPr lang="en-US" sz="2000" b="1" dirty="0" err="1"/>
              <a:t>Michelich</a:t>
            </a:r>
            <a:r>
              <a:rPr lang="en-US" sz="2000" b="1" dirty="0"/>
              <a:t> et al. 1980).</a:t>
            </a:r>
          </a:p>
          <a:p>
            <a:pPr marL="457200" indent="-457200" algn="just">
              <a:lnSpc>
                <a:spcPct val="200000"/>
              </a:lnSpc>
              <a:buFontTx/>
              <a:buAutoNum type="arabicPeriod"/>
              <a:defRPr/>
            </a:pPr>
            <a:r>
              <a:rPr lang="en-US" sz="2000" b="1" dirty="0">
                <a:solidFill>
                  <a:srgbClr val="090306"/>
                </a:solidFill>
              </a:rPr>
              <a:t>The smear layer serves as a barrier to prevent bacterial migration into the dentinal tubules (Love et al. 1996). </a:t>
            </a:r>
            <a:endParaRPr lang="en-US" sz="1800" b="1" dirty="0">
              <a:solidFill>
                <a:srgbClr val="090306"/>
              </a:solidFill>
            </a:endParaRPr>
          </a:p>
        </p:txBody>
      </p:sp>
      <p:pic>
        <p:nvPicPr>
          <p:cNvPr id="66563" name="Picture 4" descr="C:\Users\singh\Desktop\my folder 1\my seminars\3rd year seminars\smear layer\0507_Ruddle_Figure9b.jpg">
            <a:extLst>
              <a:ext uri="{FF2B5EF4-FFF2-40B4-BE49-F238E27FC236}">
                <a16:creationId xmlns:a16="http://schemas.microsoft.com/office/drawing/2014/main" xmlns="" id="{09AF81A3-1378-BAF1-E921-786A4092ADF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228601"/>
            <a:ext cx="9144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1473</Words>
  <Application>Microsoft Office PowerPoint</Application>
  <PresentationFormat>Custom</PresentationFormat>
  <Paragraphs>110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RUNGTA COLLEGE OF DENTAL SCIENCES AND RESEARCH</vt:lpstr>
      <vt:lpstr>Specific learning Objectives </vt:lpstr>
      <vt:lpstr>    Contents </vt:lpstr>
      <vt:lpstr>SHOULD THE SMEAR LAYER BE REMOVED???</vt:lpstr>
      <vt:lpstr>Slide 5</vt:lpstr>
      <vt:lpstr>Slide 6</vt:lpstr>
      <vt:lpstr>Slide 7</vt:lpstr>
      <vt:lpstr>Slide 8</vt:lpstr>
      <vt:lpstr>Slide 9</vt:lpstr>
      <vt:lpstr>Slide 10</vt:lpstr>
      <vt:lpstr>Methods of removal</vt:lpstr>
      <vt:lpstr>Normal saline</vt:lpstr>
      <vt:lpstr>Sodium hypochlorite</vt:lpstr>
      <vt:lpstr>    </vt:lpstr>
      <vt:lpstr>     Glyoxide </vt:lpstr>
      <vt:lpstr>EDTA</vt:lpstr>
      <vt:lpstr>Slide 17</vt:lpstr>
      <vt:lpstr>Slide 18</vt:lpstr>
      <vt:lpstr>Slide 19</vt:lpstr>
      <vt:lpstr>Slide 20</vt:lpstr>
      <vt:lpstr> MTAD</vt:lpstr>
      <vt:lpstr>Slide 22</vt:lpstr>
      <vt:lpstr>Slide 23</vt:lpstr>
      <vt:lpstr>Laser </vt:lpstr>
      <vt:lpstr>Slide 25</vt:lpstr>
      <vt:lpstr>                       TAKE HOME MESSAGE</vt:lpstr>
      <vt:lpstr>QUESTIONS</vt:lpstr>
      <vt:lpstr>     references</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RUNGTA COLLEGE OF DENTAL SCIENCES AND RESEARCH</dc:title>
  <dc:creator>shalvi wadighare</dc:creator>
  <cp:lastModifiedBy>test</cp:lastModifiedBy>
  <cp:revision>2</cp:revision>
  <dcterms:created xsi:type="dcterms:W3CDTF">2023-04-17T17:37:24Z</dcterms:created>
  <dcterms:modified xsi:type="dcterms:W3CDTF">2023-04-18T08:54:36Z</dcterms:modified>
</cp:coreProperties>
</file>